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charts/chart3.xml" ContentType="application/vnd.openxmlformats-officedocument.drawingml.chart+xml"/>
  <Override PartName="/ppt/notesSlides/notesSlide6.xml" ContentType="application/vnd.openxmlformats-officedocument.presentationml.notesSlide+xml"/>
  <Override PartName="/ppt/charts/chart4.xml" ContentType="application/vnd.openxmlformats-officedocument.drawingml.chart+xml"/>
  <Override PartName="/ppt/notesSlides/notesSlide7.xml" ContentType="application/vnd.openxmlformats-officedocument.presentationml.notesSlide+xml"/>
  <Override PartName="/ppt/charts/chart5.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6.xml" ContentType="application/vnd.openxmlformats-officedocument.drawingml.chart+xml"/>
  <Override PartName="/ppt/notesSlides/notesSlide10.xml" ContentType="application/vnd.openxmlformats-officedocument.presentationml.notesSlide+xml"/>
  <Override PartName="/ppt/charts/chart7.xml" ContentType="application/vnd.openxmlformats-officedocument.drawingml.chart+xml"/>
  <Override PartName="/ppt/notesSlides/notesSlide11.xml" ContentType="application/vnd.openxmlformats-officedocument.presentationml.notesSlide+xml"/>
  <Override PartName="/ppt/charts/chart8.xml" ContentType="application/vnd.openxmlformats-officedocument.drawingml.chart+xml"/>
  <Override PartName="/ppt/notesSlides/notesSlide12.xml" ContentType="application/vnd.openxmlformats-officedocument.presentationml.notesSlide+xml"/>
  <Override PartName="/ppt/charts/chart9.xml" ContentType="application/vnd.openxmlformats-officedocument.drawingml.chart+xml"/>
  <Override PartName="/ppt/notesSlides/notesSlide13.xml" ContentType="application/vnd.openxmlformats-officedocument.presentationml.notesSlide+xml"/>
  <Override PartName="/ppt/charts/chart10.xml" ContentType="application/vnd.openxmlformats-officedocument.drawingml.chart+xml"/>
  <Override PartName="/ppt/charts/style2.xml" ContentType="application/vnd.ms-office.chartstyle+xml"/>
  <Override PartName="/ppt/charts/colors2.xml" ContentType="application/vnd.ms-office.chartcolorstyle+xml"/>
  <Override PartName="/ppt/charts/chart11.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6"/>
  </p:notesMasterIdLst>
  <p:sldIdLst>
    <p:sldId id="257" r:id="rId2"/>
    <p:sldId id="258" r:id="rId3"/>
    <p:sldId id="259" r:id="rId4"/>
    <p:sldId id="260" r:id="rId5"/>
    <p:sldId id="261" r:id="rId6"/>
    <p:sldId id="262" r:id="rId7"/>
    <p:sldId id="263" r:id="rId8"/>
    <p:sldId id="264" r:id="rId9"/>
    <p:sldId id="266" r:id="rId10"/>
    <p:sldId id="267" r:id="rId11"/>
    <p:sldId id="270" r:id="rId12"/>
    <p:sldId id="271" r:id="rId13"/>
    <p:sldId id="272" r:id="rId14"/>
    <p:sldId id="281" r:id="rId1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8" roundtripDataSignature="AMtx7mi88KsUmXBbfyE6e9hj8HCUSOgGn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AB12B48-07E9-4988-89D4-CAC86040B16F}">
  <a:tblStyle styleId="{0AB12B48-07E9-4988-89D4-CAC86040B16F}"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b="off" i="off"/>
      <a:tcStyle>
        <a:tcBdr/>
        <a:fill>
          <a:solidFill>
            <a:srgbClr val="CDD4EA"/>
          </a:solidFill>
        </a:fill>
      </a:tcStyle>
    </a:band1H>
    <a:band2H>
      <a:tcTxStyle b="off" i="off"/>
      <a:tcStyle>
        <a:tcBdr/>
      </a:tcStyle>
    </a:band2H>
    <a:band1V>
      <a:tcTxStyle b="off" i="off"/>
      <a:tcStyle>
        <a:tcBdr/>
        <a:fill>
          <a:solidFill>
            <a:srgbClr val="CDD4EA"/>
          </a:solidFill>
        </a:fill>
      </a:tcStyle>
    </a:band1V>
    <a:band2V>
      <a:tcTxStyle b="off" i="off"/>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7C20AEF3-05ED-42CF-80A0-5C144BCE0C21}" styleName="Table_1">
    <a:wholeTbl>
      <a:tcTxStyle b="off" i="off">
        <a:font>
          <a:latin typeface="Calibri"/>
          <a:ea typeface="Calibri"/>
          <a:cs typeface="Calibri"/>
        </a:font>
        <a:srgbClr val="000000"/>
      </a:tcTxStyle>
      <a:tcStyle>
        <a:tcBdr>
          <a:left>
            <a:ln w="12700" cap="flat" cmpd="sng">
              <a:solidFill>
                <a:srgbClr val="FFFFFF"/>
              </a:solidFill>
              <a:prstDash val="solid"/>
              <a:round/>
              <a:headEnd type="none" w="sm" len="sm"/>
              <a:tailEnd type="none" w="sm" len="sm"/>
            </a:ln>
          </a:left>
          <a:right>
            <a:ln w="12700" cap="flat" cmpd="sng">
              <a:solidFill>
                <a:srgbClr val="FFFFFF"/>
              </a:solidFill>
              <a:prstDash val="solid"/>
              <a:round/>
              <a:headEnd type="none" w="sm" len="sm"/>
              <a:tailEnd type="none" w="sm" len="sm"/>
            </a:ln>
          </a:right>
          <a:top>
            <a:ln w="12700" cap="flat" cmpd="sng">
              <a:solidFill>
                <a:srgbClr val="FFFFFF"/>
              </a:solidFill>
              <a:prstDash val="solid"/>
              <a:round/>
              <a:headEnd type="none" w="sm" len="sm"/>
              <a:tailEnd type="none" w="sm" len="sm"/>
            </a:ln>
          </a:top>
          <a:bottom>
            <a:ln w="12700" cap="flat" cmpd="sng">
              <a:solidFill>
                <a:srgbClr val="FFFFFF"/>
              </a:solidFill>
              <a:prstDash val="solid"/>
              <a:round/>
              <a:headEnd type="none" w="sm" len="sm"/>
              <a:tailEnd type="none" w="sm" len="sm"/>
            </a:ln>
          </a:bottom>
          <a:insideH>
            <a:ln w="12700" cap="flat" cmpd="sng">
              <a:solidFill>
                <a:srgbClr val="FFFFFF"/>
              </a:solidFill>
              <a:prstDash val="solid"/>
              <a:round/>
              <a:headEnd type="none" w="sm" len="sm"/>
              <a:tailEnd type="none" w="sm" len="sm"/>
            </a:ln>
          </a:insideH>
          <a:insideV>
            <a:ln w="12700" cap="flat" cmpd="sng">
              <a:solidFill>
                <a:srgbClr val="FFFFFF"/>
              </a:solidFill>
              <a:prstDash val="solid"/>
              <a:round/>
              <a:headEnd type="none" w="sm" len="sm"/>
              <a:tailEnd type="none" w="sm" len="sm"/>
            </a:ln>
          </a:insideV>
        </a:tcBdr>
        <a:fill>
          <a:solidFill>
            <a:srgbClr val="E8EBF5"/>
          </a:solidFill>
        </a:fill>
      </a:tcStyle>
    </a:wholeTbl>
    <a:band1H>
      <a:tcTxStyle b="off" i="off"/>
      <a:tcStyle>
        <a:tcBdr/>
        <a:fill>
          <a:solidFill>
            <a:srgbClr val="CDD4EA"/>
          </a:solidFill>
        </a:fill>
      </a:tcStyle>
    </a:band1H>
    <a:band2H>
      <a:tcTxStyle b="off" i="off"/>
      <a:tcStyle>
        <a:tcBdr/>
      </a:tcStyle>
    </a:band2H>
    <a:band1V>
      <a:tcTxStyle b="off" i="off"/>
      <a:tcStyle>
        <a:tcBdr/>
        <a:fill>
          <a:solidFill>
            <a:srgbClr val="CDD4EA"/>
          </a:solidFill>
        </a:fill>
      </a:tcStyle>
    </a:band1V>
    <a:band2V>
      <a:tcTxStyle b="off" i="off"/>
      <a:tcStyle>
        <a:tcBdr/>
      </a:tcStyle>
    </a:band2V>
    <a:lastCol>
      <a:tcTxStyle b="on" i="off">
        <a:font>
          <a:latin typeface="Calibri"/>
          <a:ea typeface="Calibri"/>
          <a:cs typeface="Calibri"/>
        </a:font>
        <a:srgbClr val="FFFFFF"/>
      </a:tcTxStyle>
      <a:tcStyle>
        <a:tcBdr/>
        <a:fill>
          <a:solidFill>
            <a:srgbClr val="4472C4"/>
          </a:solidFill>
        </a:fill>
      </a:tcStyle>
    </a:lastCol>
    <a:firstCol>
      <a:tcTxStyle b="on" i="off">
        <a:font>
          <a:latin typeface="Calibri"/>
          <a:ea typeface="Calibri"/>
          <a:cs typeface="Calibri"/>
        </a:font>
        <a:srgbClr val="FFFFFF"/>
      </a:tcTxStyle>
      <a:tcStyle>
        <a:tcBdr/>
        <a:fill>
          <a:solidFill>
            <a:srgbClr val="4472C4"/>
          </a:solidFill>
        </a:fill>
      </a:tcStyle>
    </a:firstCol>
    <a:lastRow>
      <a:tcTxStyle b="on" i="off">
        <a:font>
          <a:latin typeface="Calibri"/>
          <a:ea typeface="Calibri"/>
          <a:cs typeface="Calibri"/>
        </a:font>
        <a:srgbClr val="FFFFFF"/>
      </a:tcTxStyle>
      <a:tcStyle>
        <a:tcBdr>
          <a:top>
            <a:ln w="38100" cap="flat" cmpd="sng">
              <a:solidFill>
                <a:srgbClr val="FFFFFF"/>
              </a:solidFill>
              <a:prstDash val="solid"/>
              <a:round/>
              <a:headEnd type="none" w="sm" len="sm"/>
              <a:tailEnd type="none" w="sm" len="sm"/>
            </a:ln>
          </a:top>
        </a:tcBdr>
        <a:fill>
          <a:solidFill>
            <a:srgbClr val="4472C4"/>
          </a:solidFill>
        </a:fill>
      </a:tcStyle>
    </a:lastRow>
    <a:seCell>
      <a:tcTxStyle b="off" i="off"/>
      <a:tcStyle>
        <a:tcBdr/>
      </a:tcStyle>
    </a:seCell>
    <a:swCell>
      <a:tcTxStyle b="off" i="off"/>
      <a:tcStyle>
        <a:tcBdr/>
      </a:tcStyle>
    </a:swCell>
    <a:firstRow>
      <a:tcTxStyle b="on" i="off">
        <a:font>
          <a:latin typeface="Calibri"/>
          <a:ea typeface="Calibri"/>
          <a:cs typeface="Calibri"/>
        </a:font>
        <a:srgbClr val="FFFFFF"/>
      </a:tcTxStyle>
      <a:tcStyle>
        <a:tcBdr>
          <a:bottom>
            <a:ln w="38100" cap="flat" cmpd="sng">
              <a:solidFill>
                <a:srgbClr val="FFFFFF"/>
              </a:solidFill>
              <a:prstDash val="solid"/>
              <a:round/>
              <a:headEnd type="none" w="sm" len="sm"/>
              <a:tailEnd type="none" w="sm" len="sm"/>
            </a:ln>
          </a:bottom>
        </a:tcBdr>
        <a:fill>
          <a:solidFill>
            <a:srgbClr val="4472C4"/>
          </a:solidFill>
        </a:fill>
      </a:tcStyle>
    </a:firstRow>
    <a:neCell>
      <a:tcTxStyle b="off" i="off"/>
      <a:tcStyle>
        <a:tcBdr/>
      </a:tcStyle>
    </a:neCell>
    <a:nwCell>
      <a:tcTxStyle b="off" i="off"/>
      <a:tcStyle>
        <a:tcBdr/>
      </a:tcStyle>
    </a:nwCell>
  </a:tblStyle>
  <a:tblStyle styleId="{110DF5B9-FEAB-4D23-9DDC-EE8C6F511176}" styleName="Table_2">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AED4B549-689A-45BD-96CC-DDF866FBAB6E}" styleName="Table_3">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a:tcStyle>
        <a:tcBdr/>
        <a:fill>
          <a:solidFill>
            <a:srgbClr val="CDD4EA"/>
          </a:solidFill>
        </a:fill>
      </a:tcStyle>
    </a:band1H>
    <a:band2H>
      <a:tcTxStyle/>
      <a:tcStyle>
        <a:tcBdr/>
      </a:tcStyle>
    </a:band2H>
    <a:band1V>
      <a:tcTxStyle/>
      <a:tcStyle>
        <a:tcBdr/>
        <a:fill>
          <a:solidFill>
            <a:srgbClr val="CDD4EA"/>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794477EF-58C4-48B7-898A-202C79433306}" styleName="Table_4">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704"/>
  </p:normalViewPr>
  <p:slideViewPr>
    <p:cSldViewPr snapToGrid="0" snapToObjects="1">
      <p:cViewPr varScale="1">
        <p:scale>
          <a:sx n="105" d="100"/>
          <a:sy n="105" d="100"/>
        </p:scale>
        <p:origin x="84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9" Type="http://schemas.openxmlformats.org/officeDocument/2006/relationships/presProps" Target="presProps.xml"/><Relationship Id="rId3" Type="http://schemas.openxmlformats.org/officeDocument/2006/relationships/slide" Target="slides/slide2.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38" Type="http://customschemas.google.com/relationships/presentationmetadata" Target="metadata"/><Relationship Id="rId2" Type="http://schemas.openxmlformats.org/officeDocument/2006/relationships/slide" Target="slides/slide1.xml"/><Relationship Id="rId16" Type="http://schemas.openxmlformats.org/officeDocument/2006/relationships/notesMaster" Target="notesMasters/notesMaster1.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oleObject" Target="file:////ci-bluestar\DataStorage\LONG-TERM%20ACCOUNTS\ASSOCIATION%20MANAGEMENT\EES%2021-EEA-160\400%20Members\Survey%20January%202021\Membership%20and%20Registration%20survey%20results%202021.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file:////ci-bluestar\DataStorage\LONG-TERM%20ACCOUNTS\ASSOCIATION%20MANAGEMENT\EES%2021-EEA-160\400%20Members\Survey%20January%202021\Membership%20and%20Registration%20survey%20results%202021.xlsx"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1" Type="http://schemas.openxmlformats.org/officeDocument/2006/relationships/oleObject" Target="file:////ci-bluestar\DataStorage\LONG-TERM%20ACCOUNTS\ASSOCIATION%20MANAGEMENT\EES%2021-EEA-160\400%20Members\Survey%20January%202021\Membership%20and%20Registration%20survey%20results%202021.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i-bluestar\DataStorage\LONG-TERM%20ACCOUNTS\ASSOCIATION%20MANAGEMENT\EES%2021-EEA-160\400%20Members\Survey%20January%202021\Membership%20and%20Registration%20survey%20results%202021.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i-bluestar\DataStorage\LONG-TERM%20ACCOUNTS\ASSOCIATION%20MANAGEMENT\EES%2021-EEA-160\400%20Members\Survey%20January%202021\Membership%20and%20Registration%20survey%20results%202021.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i-bluestar\DataStorage\LONG-TERM%20ACCOUNTS\ASSOCIATION%20MANAGEMENT\EES%2021-EEA-160\400%20Members\Survey%20January%202021\Membership%20and%20Registration%20survey%20results%202021.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i-bluestar\DataStorage\LONG-TERM%20ACCOUNTS\ASSOCIATION%20MANAGEMENT\EES%2021-EEA-160\400%20Members\Survey%20January%202021\Membership%20and%20Registration%20survey%20results%202021.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i-bluestar\DataStorage\LONG-TERM%20ACCOUNTS\ASSOCIATION%20MANAGEMENT\EES%2021-EEA-160\400%20Members\Survey%20January%202021\Membership%20and%20Registration%20survey%20results%202021.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i-bluestar\DataStorage\LONG-TERM%20ACCOUNTS\ASSOCIATION%20MANAGEMENT\EES%2021-EEA-160\400%20Members\Survey%20January%202021\Membership%20and%20Registration%20survey%20results%202021.xlsx" TargetMode="External"/></Relationships>
</file>

<file path=ppt/charts/_rels/chart10.xml.rels><?xml version="1.0" encoding="UTF-8" standalone="yes"?>
<Relationships xmlns="http://schemas.openxmlformats.org/package/2006/relationships"><Relationship Id="rId3" Type="http://schemas.openxmlformats.org/officeDocument/2006/relationships/oleObject" Target="file:////ci-bluestar\DataStorage\LONG-TERM%20ACCOUNTS\ASSOCIATION%20MANAGEMENT\EES%2021-EEA-160\400%20Members\Survey%20January%202021\Membership%20and%20Registration%20survey%20results%202021.xlsx" TargetMode="External"/><Relationship Id="rId2" Type="http://schemas.microsoft.com/office/2011/relationships/chartColorStyle" Target="colors2.xml"/><Relationship Id="rId1" Type="http://schemas.microsoft.com/office/2011/relationships/chartStyle" Target="style2.xml"/></Relationships>
</file>

<file path=ppt/charts/_rels/chart11.xml.rels><?xml version="1.0" encoding="UTF-8" standalone="yes"?>
<Relationships xmlns="http://schemas.openxmlformats.org/package/2006/relationships"><Relationship Id="rId3" Type="http://schemas.openxmlformats.org/officeDocument/2006/relationships/oleObject" Target="file:////ci-bluestar\DataStorage\LONG-TERM%20ACCOUNTS\ASSOCIATION%20MANAGEMENT\EES%2021-EEA-160\400%20Members\Survey%20January%202021\Membership%20and%20Registration%20survey%20results%202021.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r>
              <a:rPr lang="cs-CZ"/>
              <a:t>Are you an individual or institutional member of the EES?</a:t>
            </a:r>
          </a:p>
        </c:rich>
      </c:tx>
      <c:overlay val="0"/>
    </c:title>
    <c:autoTitleDeleted val="0"/>
    <c:plotArea>
      <c:layout/>
      <c:barChart>
        <c:barDir val="col"/>
        <c:grouping val="clustered"/>
        <c:varyColors val="0"/>
        <c:ser>
          <c:idx val="0"/>
          <c:order val="0"/>
          <c:tx>
            <c:strRef>
              <c:f>'Question 1'!$B$3</c:f>
              <c:strCache>
                <c:ptCount val="1"/>
                <c:pt idx="0">
                  <c:v>Responses</c:v>
                </c:pt>
              </c:strCache>
            </c:strRef>
          </c:tx>
          <c:spPr>
            <a:solidFill>
              <a:srgbClr val="00BF6F"/>
            </a:solidFill>
            <a:ln>
              <a:prstDash val="solid"/>
            </a:ln>
          </c:spPr>
          <c:invertIfNegative val="0"/>
          <c:dLbls>
            <c:spPr>
              <a:noFill/>
              <a:ln>
                <a:noFill/>
              </a:ln>
              <a:effectLst/>
            </c:spPr>
            <c:txPr>
              <a:bodyPr wrap="square" lIns="38100" tIns="19050" rIns="38100" bIns="19050" anchor="ctr">
                <a:spAutoFit/>
              </a:bodyPr>
              <a:lstStyle/>
              <a:p>
                <a:pPr>
                  <a:defRPr sz="11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'Question 1'!$A$4:$A$6</c:f>
              <c:strCache>
                <c:ptCount val="3"/>
                <c:pt idx="0">
                  <c:v>Individual Member</c:v>
                </c:pt>
                <c:pt idx="1">
                  <c:v>Institutional Member</c:v>
                </c:pt>
                <c:pt idx="2">
                  <c:v>I am not sure</c:v>
                </c:pt>
              </c:strCache>
            </c:strRef>
          </c:cat>
          <c:val>
            <c:numRef>
              <c:f>'Question 1'!$B$4:$B$6</c:f>
              <c:numCache>
                <c:formatCode>0.00%</c:formatCode>
                <c:ptCount val="3"/>
                <c:pt idx="0">
                  <c:v>0.90910000000000002</c:v>
                </c:pt>
                <c:pt idx="1">
                  <c:v>9.0899999999999995E-2</c:v>
                </c:pt>
                <c:pt idx="2">
                  <c:v>0</c:v>
                </c:pt>
              </c:numCache>
            </c:numRef>
          </c:val>
          <c:extLst>
            <c:ext xmlns:c16="http://schemas.microsoft.com/office/drawing/2014/chart" uri="{C3380CC4-5D6E-409C-BE32-E72D297353CC}">
              <c16:uniqueId val="{00000000-9821-4F42-8F7F-DE7EEC61EBBD}"/>
            </c:ext>
          </c:extLst>
        </c:ser>
        <c:dLbls>
          <c:showLegendKey val="0"/>
          <c:showVal val="0"/>
          <c:showCatName val="0"/>
          <c:showSerName val="0"/>
          <c:showPercent val="0"/>
          <c:showBubbleSize val="0"/>
        </c:dLbls>
        <c:gapWidth val="150"/>
        <c:axId val="10"/>
        <c:axId val="100"/>
      </c:barChart>
      <c:valAx>
        <c:axId val="100"/>
        <c:scaling>
          <c:orientation val="minMax"/>
        </c:scaling>
        <c:delete val="0"/>
        <c:axPos val="l"/>
        <c:majorGridlines/>
        <c:numFmt formatCode="0%" sourceLinked="0"/>
        <c:majorTickMark val="out"/>
        <c:minorTickMark val="none"/>
        <c:tickLblPos val="nextTo"/>
        <c:crossAx val="10"/>
        <c:crosses val="autoZero"/>
        <c:crossBetween val="between"/>
      </c:valAx>
      <c:catAx>
        <c:axId val="10"/>
        <c:scaling>
          <c:orientation val="minMax"/>
        </c:scaling>
        <c:delete val="0"/>
        <c:axPos val="b"/>
        <c:numFmt formatCode="General" sourceLinked="1"/>
        <c:majorTickMark val="out"/>
        <c:minorTickMark val="none"/>
        <c:tickLblPos val="nextTo"/>
        <c:txPr>
          <a:bodyPr/>
          <a:lstStyle/>
          <a:p>
            <a:pPr>
              <a:defRPr sz="1100"/>
            </a:pPr>
            <a:endParaRPr lang="en-US"/>
          </a:p>
        </c:txPr>
        <c:crossAx val="100"/>
        <c:crosses val="autoZero"/>
        <c:auto val="0"/>
        <c:lblAlgn val="ctr"/>
        <c:lblOffset val="100"/>
        <c:noMultiLvlLbl val="0"/>
      </c:catAx>
    </c:plotArea>
    <c:legend>
      <c:legendPos val="r"/>
      <c:overlay val="0"/>
    </c:legend>
    <c:plotVisOnly val="0"/>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cs-CZ" sz="1800">
                <a:latin typeface="Arial" panose="020B0604020202020204" pitchFamily="34" charset="0"/>
                <a:cs typeface="Arial" panose="020B0604020202020204" pitchFamily="34" charset="0"/>
              </a:rPr>
              <a:t>What country are you based in?</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'Question 2'!$A$4:$A$31</c:f>
              <c:strCache>
                <c:ptCount val="28"/>
                <c:pt idx="0">
                  <c:v>Switzerland</c:v>
                </c:pt>
                <c:pt idx="1">
                  <c:v>France</c:v>
                </c:pt>
                <c:pt idx="2">
                  <c:v>USA</c:v>
                </c:pt>
                <c:pt idx="3">
                  <c:v>Czech Republic</c:v>
                </c:pt>
                <c:pt idx="4">
                  <c:v>Netherlands</c:v>
                </c:pt>
                <c:pt idx="5">
                  <c:v>UK</c:v>
                </c:pt>
                <c:pt idx="6">
                  <c:v>Belgium</c:v>
                </c:pt>
                <c:pt idx="7">
                  <c:v>Sweden</c:v>
                </c:pt>
                <c:pt idx="8">
                  <c:v>Austria</c:v>
                </c:pt>
                <c:pt idx="9">
                  <c:v>Canada</c:v>
                </c:pt>
                <c:pt idx="10">
                  <c:v>Denmark</c:v>
                </c:pt>
                <c:pt idx="11">
                  <c:v>Italy</c:v>
                </c:pt>
                <c:pt idx="12">
                  <c:v>Latvia</c:v>
                </c:pt>
                <c:pt idx="13">
                  <c:v>Portugal</c:v>
                </c:pt>
                <c:pt idx="14">
                  <c:v>Croatia</c:v>
                </c:pt>
                <c:pt idx="15">
                  <c:v>Germany</c:v>
                </c:pt>
                <c:pt idx="16">
                  <c:v>Ghana</c:v>
                </c:pt>
                <c:pt idx="17">
                  <c:v>Greece</c:v>
                </c:pt>
                <c:pt idx="18">
                  <c:v>Hungary</c:v>
                </c:pt>
                <c:pt idx="19">
                  <c:v>Japan</c:v>
                </c:pt>
                <c:pt idx="20">
                  <c:v>Luxembourg</c:v>
                </c:pt>
                <c:pt idx="21">
                  <c:v>Poland</c:v>
                </c:pt>
                <c:pt idx="22">
                  <c:v>Saudi Arabia</c:v>
                </c:pt>
                <c:pt idx="23">
                  <c:v>Slovenia</c:v>
                </c:pt>
                <c:pt idx="24">
                  <c:v>South Africa</c:v>
                </c:pt>
                <c:pt idx="25">
                  <c:v>Spain</c:v>
                </c:pt>
                <c:pt idx="26">
                  <c:v>Macedonia</c:v>
                </c:pt>
                <c:pt idx="27">
                  <c:v>Turkey</c:v>
                </c:pt>
              </c:strCache>
            </c:strRef>
          </c:cat>
          <c:val>
            <c:numRef>
              <c:f>'Question 2'!$C$4:$C$31</c:f>
              <c:numCache>
                <c:formatCode>General</c:formatCode>
                <c:ptCount val="28"/>
                <c:pt idx="0">
                  <c:v>7</c:v>
                </c:pt>
                <c:pt idx="1">
                  <c:v>6</c:v>
                </c:pt>
                <c:pt idx="2">
                  <c:v>6</c:v>
                </c:pt>
                <c:pt idx="3">
                  <c:v>5</c:v>
                </c:pt>
                <c:pt idx="4">
                  <c:v>5</c:v>
                </c:pt>
                <c:pt idx="5">
                  <c:v>5</c:v>
                </c:pt>
                <c:pt idx="6">
                  <c:v>3</c:v>
                </c:pt>
                <c:pt idx="7">
                  <c:v>3</c:v>
                </c:pt>
                <c:pt idx="8">
                  <c:v>2</c:v>
                </c:pt>
                <c:pt idx="9">
                  <c:v>2</c:v>
                </c:pt>
                <c:pt idx="10">
                  <c:v>2</c:v>
                </c:pt>
                <c:pt idx="11">
                  <c:v>2</c:v>
                </c:pt>
                <c:pt idx="12">
                  <c:v>2</c:v>
                </c:pt>
                <c:pt idx="13">
                  <c:v>2</c:v>
                </c:pt>
                <c:pt idx="14">
                  <c:v>1</c:v>
                </c:pt>
                <c:pt idx="15">
                  <c:v>1</c:v>
                </c:pt>
                <c:pt idx="16">
                  <c:v>1</c:v>
                </c:pt>
                <c:pt idx="17">
                  <c:v>1</c:v>
                </c:pt>
                <c:pt idx="18">
                  <c:v>1</c:v>
                </c:pt>
                <c:pt idx="19">
                  <c:v>1</c:v>
                </c:pt>
                <c:pt idx="20">
                  <c:v>1</c:v>
                </c:pt>
                <c:pt idx="21">
                  <c:v>1</c:v>
                </c:pt>
                <c:pt idx="22">
                  <c:v>1</c:v>
                </c:pt>
                <c:pt idx="23">
                  <c:v>1</c:v>
                </c:pt>
                <c:pt idx="24">
                  <c:v>1</c:v>
                </c:pt>
                <c:pt idx="25">
                  <c:v>1</c:v>
                </c:pt>
                <c:pt idx="26">
                  <c:v>1</c:v>
                </c:pt>
                <c:pt idx="27">
                  <c:v>1</c:v>
                </c:pt>
              </c:numCache>
            </c:numRef>
          </c:val>
          <c:extLst>
            <c:ext xmlns:c16="http://schemas.microsoft.com/office/drawing/2014/chart" uri="{C3380CC4-5D6E-409C-BE32-E72D297353CC}">
              <c16:uniqueId val="{00000000-C5C5-4CCD-9BC4-90AA57D74180}"/>
            </c:ext>
          </c:extLst>
        </c:ser>
        <c:dLbls>
          <c:showLegendKey val="0"/>
          <c:showVal val="0"/>
          <c:showCatName val="0"/>
          <c:showSerName val="0"/>
          <c:showPercent val="0"/>
          <c:showBubbleSize val="0"/>
        </c:dLbls>
        <c:gapWidth val="219"/>
        <c:overlap val="-27"/>
        <c:axId val="450462928"/>
        <c:axId val="450458992"/>
      </c:barChart>
      <c:catAx>
        <c:axId val="450462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450458992"/>
        <c:crosses val="autoZero"/>
        <c:auto val="1"/>
        <c:lblAlgn val="ctr"/>
        <c:lblOffset val="100"/>
        <c:noMultiLvlLbl val="0"/>
      </c:catAx>
      <c:valAx>
        <c:axId val="450458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5046292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r>
              <a:rPr lang="en-US" dirty="0"/>
              <a:t>How long have you been a member </a:t>
            </a:r>
            <a:endParaRPr lang="cs-CZ" dirty="0"/>
          </a:p>
          <a:p>
            <a:r>
              <a:rPr lang="en-US" dirty="0"/>
              <a:t>of the EES?</a:t>
            </a:r>
          </a:p>
        </c:rich>
      </c:tx>
      <c:layout>
        <c:manualLayout>
          <c:xMode val="edge"/>
          <c:yMode val="edge"/>
          <c:x val="0.13997259259259262"/>
          <c:y val="2.7438271604938273E-2"/>
        </c:manualLayout>
      </c:layout>
      <c:overlay val="0"/>
    </c:title>
    <c:autoTitleDeleted val="0"/>
    <c:plotArea>
      <c:layout/>
      <c:barChart>
        <c:barDir val="col"/>
        <c:grouping val="clustered"/>
        <c:varyColors val="0"/>
        <c:ser>
          <c:idx val="0"/>
          <c:order val="0"/>
          <c:tx>
            <c:strRef>
              <c:f>'Question 3'!$B$3</c:f>
              <c:strCache>
                <c:ptCount val="1"/>
                <c:pt idx="0">
                  <c:v>Responses</c:v>
                </c:pt>
              </c:strCache>
            </c:strRef>
          </c:tx>
          <c:spPr>
            <a:solidFill>
              <a:srgbClr val="00BF6F"/>
            </a:solidFill>
            <a:ln>
              <a:prstDash val="solid"/>
            </a:ln>
          </c:spPr>
          <c:invertIfNegative val="0"/>
          <c:dLbls>
            <c:spPr>
              <a:noFill/>
              <a:ln>
                <a:noFill/>
              </a:ln>
              <a:effectLst/>
            </c:spPr>
            <c:txPr>
              <a:bodyPr wrap="square" lIns="38100" tIns="19050" rIns="38100" bIns="19050" anchor="ctr">
                <a:spAutoFit/>
              </a:bodyPr>
              <a:lstStyle/>
              <a:p>
                <a:pPr>
                  <a:defRPr sz="11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'Question 3'!$A$4:$A$8</c:f>
              <c:strCache>
                <c:ptCount val="5"/>
                <c:pt idx="0">
                  <c:v>0-2 years</c:v>
                </c:pt>
                <c:pt idx="1">
                  <c:v>3-5 years</c:v>
                </c:pt>
                <c:pt idx="2">
                  <c:v>6-8 years</c:v>
                </c:pt>
                <c:pt idx="3">
                  <c:v>9-10 years</c:v>
                </c:pt>
                <c:pt idx="4">
                  <c:v>10+ years</c:v>
                </c:pt>
              </c:strCache>
            </c:strRef>
          </c:cat>
          <c:val>
            <c:numRef>
              <c:f>'Question 3'!$B$4:$B$8</c:f>
              <c:numCache>
                <c:formatCode>0.00%</c:formatCode>
                <c:ptCount val="5"/>
                <c:pt idx="0">
                  <c:v>0.30299999999999999</c:v>
                </c:pt>
                <c:pt idx="1">
                  <c:v>0.2576</c:v>
                </c:pt>
                <c:pt idx="2">
                  <c:v>0.19700000000000001</c:v>
                </c:pt>
                <c:pt idx="3">
                  <c:v>6.0599999999999987E-2</c:v>
                </c:pt>
                <c:pt idx="4">
                  <c:v>0.18179999999999999</c:v>
                </c:pt>
              </c:numCache>
            </c:numRef>
          </c:val>
          <c:extLst>
            <c:ext xmlns:c16="http://schemas.microsoft.com/office/drawing/2014/chart" uri="{C3380CC4-5D6E-409C-BE32-E72D297353CC}">
              <c16:uniqueId val="{00000000-7589-4681-B5E4-994AF3640C70}"/>
            </c:ext>
          </c:extLst>
        </c:ser>
        <c:dLbls>
          <c:dLblPos val="outEnd"/>
          <c:showLegendKey val="0"/>
          <c:showVal val="1"/>
          <c:showCatName val="0"/>
          <c:showSerName val="0"/>
          <c:showPercent val="0"/>
          <c:showBubbleSize val="0"/>
        </c:dLbls>
        <c:gapWidth val="150"/>
        <c:axId val="10"/>
        <c:axId val="100"/>
      </c:barChart>
      <c:valAx>
        <c:axId val="100"/>
        <c:scaling>
          <c:orientation val="minMax"/>
        </c:scaling>
        <c:delete val="0"/>
        <c:axPos val="l"/>
        <c:majorGridlines/>
        <c:numFmt formatCode="0%" sourceLinked="0"/>
        <c:majorTickMark val="out"/>
        <c:minorTickMark val="none"/>
        <c:tickLblPos val="nextTo"/>
        <c:crossAx val="10"/>
        <c:crosses val="autoZero"/>
        <c:crossBetween val="between"/>
      </c:valAx>
      <c:catAx>
        <c:axId val="10"/>
        <c:scaling>
          <c:orientation val="minMax"/>
        </c:scaling>
        <c:delete val="0"/>
        <c:axPos val="b"/>
        <c:numFmt formatCode="General" sourceLinked="1"/>
        <c:majorTickMark val="out"/>
        <c:minorTickMark val="none"/>
        <c:tickLblPos val="nextTo"/>
        <c:txPr>
          <a:bodyPr/>
          <a:lstStyle/>
          <a:p>
            <a:pPr>
              <a:defRPr sz="1100"/>
            </a:pPr>
            <a:endParaRPr lang="en-US"/>
          </a:p>
        </c:txPr>
        <c:crossAx val="100"/>
        <c:crosses val="autoZero"/>
        <c:auto val="0"/>
        <c:lblAlgn val="ctr"/>
        <c:lblOffset val="100"/>
        <c:noMultiLvlLbl val="0"/>
      </c:catAx>
    </c:plotArea>
    <c:legend>
      <c:legendPos val="r"/>
      <c:overlay val="0"/>
    </c:legend>
    <c:plotVisOnly val="0"/>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r>
              <a:rPr lang="en-GB" noProof="0" dirty="0"/>
              <a:t>In 2020, what were the main ways you interacted with EES? (select all that apply)</a:t>
            </a:r>
          </a:p>
        </c:rich>
      </c:tx>
      <c:overlay val="0"/>
    </c:title>
    <c:autoTitleDeleted val="0"/>
    <c:plotArea>
      <c:layout/>
      <c:barChart>
        <c:barDir val="col"/>
        <c:grouping val="clustered"/>
        <c:varyColors val="0"/>
        <c:ser>
          <c:idx val="0"/>
          <c:order val="0"/>
          <c:tx>
            <c:strRef>
              <c:f>'Question 4'!$B$3</c:f>
              <c:strCache>
                <c:ptCount val="1"/>
                <c:pt idx="0">
                  <c:v>Responses as %</c:v>
                </c:pt>
              </c:strCache>
            </c:strRef>
          </c:tx>
          <c:spPr>
            <a:solidFill>
              <a:srgbClr val="00BF6F"/>
            </a:solidFill>
            <a:ln>
              <a:prstDash val="solid"/>
            </a:ln>
          </c:spPr>
          <c:invertIfNegative val="0"/>
          <c:dLbls>
            <c:dLbl>
              <c:idx val="2"/>
              <c:layout>
                <c:manualLayout>
                  <c:x val="1.716001716001716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B44-4DC4-B8A2-8F0EBA82FDD3}"/>
                </c:ext>
              </c:extLst>
            </c:dLbl>
            <c:dLbl>
              <c:idx val="3"/>
              <c:layout>
                <c:manualLayout>
                  <c:x val="1.7160017160017475E-3"/>
                  <c:y val="-6.920416481925494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0B44-4DC4-B8A2-8F0EBA82FDD3}"/>
                </c:ext>
              </c:extLst>
            </c:dLbl>
            <c:dLbl>
              <c:idx val="5"/>
              <c:layout>
                <c:manualLayout>
                  <c:x val="5.1480051480050854E-3"/>
                  <c:y val="-1.84544439518012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B44-4DC4-B8A2-8F0EBA82FDD3}"/>
                </c:ext>
              </c:extLst>
            </c:dLbl>
            <c:dLbl>
              <c:idx val="8"/>
              <c:layout>
                <c:manualLayout>
                  <c:x val="1.716001716001716E-3"/>
                  <c:y val="-1.384083296385090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B44-4DC4-B8A2-8F0EBA82FDD3}"/>
                </c:ext>
              </c:extLst>
            </c:dLbl>
            <c:spPr>
              <a:noFill/>
              <a:ln>
                <a:noFill/>
              </a:ln>
              <a:effectLst/>
            </c:spPr>
            <c:txPr>
              <a:bodyPr wrap="square" lIns="38100" tIns="19050" rIns="38100" bIns="19050" anchor="ctr">
                <a:spAutoFit/>
              </a:bodyPr>
              <a:lstStyle/>
              <a:p>
                <a:pPr>
                  <a:defRPr sz="9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'Question 4'!$A$4:$A$17</c:f>
              <c:strCache>
                <c:ptCount val="14"/>
                <c:pt idx="0">
                  <c:v>Accessed the journal Evaluation</c:v>
                </c:pt>
                <c:pt idx="1">
                  <c:v>Read the monthly newsletter EvalDigest</c:v>
                </c:pt>
                <c:pt idx="2">
                  <c:v>Submitted an abstract for the EES biennial conference</c:v>
                </c:pt>
                <c:pt idx="3">
                  <c:v>Checked the EES website for info on upcoming events, trainings, job opportunities</c:v>
                </c:pt>
                <c:pt idx="4">
                  <c:v>Attended an EES-hosted online webinar</c:v>
                </c:pt>
                <c:pt idx="5">
                  <c:v>Checked the EES website for resources on evaluation standards, glossaries, and handbooks</c:v>
                </c:pt>
                <c:pt idx="6">
                  <c:v>Read at least 1 blog article</c:v>
                </c:pt>
                <c:pt idx="7">
                  <c:v>Participated in a Thematic Working Group (TWG)</c:v>
                </c:pt>
                <c:pt idx="8">
                  <c:v>Attended the AGM</c:v>
                </c:pt>
                <c:pt idx="9">
                  <c:v>Used the database on COVID-19 &amp; evaluation resources</c:v>
                </c:pt>
                <c:pt idx="10">
                  <c:v>Submitted an abstract for a Professional Development Workshop</c:v>
                </c:pt>
                <c:pt idx="11">
                  <c:v>Participated in an EES co-hosted activity: Futures Literacy Lab or ESCO definition of a M&amp;E officer</c:v>
                </c:pt>
                <c:pt idx="12">
                  <c:v>Listened to the podcast EvalEdge</c:v>
                </c:pt>
                <c:pt idx="13">
                  <c:v>Used the database Gekiwiki on gender &amp; evaluation resources</c:v>
                </c:pt>
              </c:strCache>
            </c:strRef>
          </c:cat>
          <c:val>
            <c:numRef>
              <c:f>'Question 4'!$B$4:$B$17</c:f>
              <c:numCache>
                <c:formatCode>0.00%</c:formatCode>
                <c:ptCount val="14"/>
                <c:pt idx="0">
                  <c:v>0.60609999999999997</c:v>
                </c:pt>
                <c:pt idx="1">
                  <c:v>0.51519999999999999</c:v>
                </c:pt>
                <c:pt idx="2">
                  <c:v>0.5</c:v>
                </c:pt>
                <c:pt idx="3">
                  <c:v>0.46970000000000001</c:v>
                </c:pt>
                <c:pt idx="4">
                  <c:v>0.39389999999999997</c:v>
                </c:pt>
                <c:pt idx="5">
                  <c:v>0.34849999999999998</c:v>
                </c:pt>
                <c:pt idx="6">
                  <c:v>0.33329999999999999</c:v>
                </c:pt>
                <c:pt idx="7">
                  <c:v>0.21210000000000001</c:v>
                </c:pt>
                <c:pt idx="8">
                  <c:v>0.1515</c:v>
                </c:pt>
                <c:pt idx="9">
                  <c:v>0.1212</c:v>
                </c:pt>
                <c:pt idx="10">
                  <c:v>9.0899999999999995E-2</c:v>
                </c:pt>
                <c:pt idx="11">
                  <c:v>9.0899999999999995E-2</c:v>
                </c:pt>
                <c:pt idx="12">
                  <c:v>9.0899999999999995E-2</c:v>
                </c:pt>
                <c:pt idx="13">
                  <c:v>3.0300000000000001E-2</c:v>
                </c:pt>
              </c:numCache>
            </c:numRef>
          </c:val>
          <c:extLst>
            <c:ext xmlns:c16="http://schemas.microsoft.com/office/drawing/2014/chart" uri="{C3380CC4-5D6E-409C-BE32-E72D297353CC}">
              <c16:uniqueId val="{00000000-0B44-4DC4-B8A2-8F0EBA82FDD3}"/>
            </c:ext>
          </c:extLst>
        </c:ser>
        <c:dLbls>
          <c:showLegendKey val="0"/>
          <c:showVal val="0"/>
          <c:showCatName val="0"/>
          <c:showSerName val="0"/>
          <c:showPercent val="0"/>
          <c:showBubbleSize val="0"/>
        </c:dLbls>
        <c:gapWidth val="150"/>
        <c:axId val="10"/>
        <c:axId val="100"/>
      </c:barChart>
      <c:valAx>
        <c:axId val="100"/>
        <c:scaling>
          <c:orientation val="minMax"/>
        </c:scaling>
        <c:delete val="0"/>
        <c:axPos val="l"/>
        <c:majorGridlines/>
        <c:numFmt formatCode="0%" sourceLinked="0"/>
        <c:majorTickMark val="out"/>
        <c:minorTickMark val="none"/>
        <c:tickLblPos val="nextTo"/>
        <c:crossAx val="10"/>
        <c:crosses val="autoZero"/>
        <c:crossBetween val="between"/>
      </c:valAx>
      <c:catAx>
        <c:axId val="10"/>
        <c:scaling>
          <c:orientation val="minMax"/>
        </c:scaling>
        <c:delete val="0"/>
        <c:axPos val="b"/>
        <c:numFmt formatCode="General" sourceLinked="1"/>
        <c:majorTickMark val="out"/>
        <c:minorTickMark val="none"/>
        <c:tickLblPos val="nextTo"/>
        <c:txPr>
          <a:bodyPr/>
          <a:lstStyle/>
          <a:p>
            <a:pPr>
              <a:defRPr sz="900"/>
            </a:pPr>
            <a:endParaRPr lang="en-US"/>
          </a:p>
        </c:txPr>
        <c:crossAx val="100"/>
        <c:crosses val="autoZero"/>
        <c:auto val="0"/>
        <c:lblAlgn val="ctr"/>
        <c:lblOffset val="100"/>
        <c:noMultiLvlLbl val="0"/>
      </c:catAx>
    </c:plotArea>
    <c:legend>
      <c:legendPos val="tr"/>
      <c:layout>
        <c:manualLayout>
          <c:xMode val="edge"/>
          <c:yMode val="edge"/>
          <c:x val="0.71814725861969952"/>
          <c:y val="0.10472896942647185"/>
          <c:w val="0.1377085972361563"/>
          <c:h val="4.171376394550199E-2"/>
        </c:manualLayout>
      </c:layout>
      <c:overlay val="0"/>
    </c:legend>
    <c:plotVisOnly val="0"/>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r>
              <a:rPr lang="cs-CZ"/>
              <a:t>How do you access information about the EES? (select up to 3)</a:t>
            </a:r>
          </a:p>
        </c:rich>
      </c:tx>
      <c:overlay val="0"/>
    </c:title>
    <c:autoTitleDeleted val="0"/>
    <c:plotArea>
      <c:layout/>
      <c:barChart>
        <c:barDir val="col"/>
        <c:grouping val="clustered"/>
        <c:varyColors val="0"/>
        <c:ser>
          <c:idx val="0"/>
          <c:order val="0"/>
          <c:tx>
            <c:strRef>
              <c:f>'Question 5'!$B$3</c:f>
              <c:strCache>
                <c:ptCount val="1"/>
                <c:pt idx="0">
                  <c:v>Responses as %</c:v>
                </c:pt>
              </c:strCache>
            </c:strRef>
          </c:tx>
          <c:spPr>
            <a:solidFill>
              <a:srgbClr val="00BF6F"/>
            </a:solidFill>
            <a:ln>
              <a:prstDash val="solid"/>
            </a:ln>
          </c:spPr>
          <c:invertIfNegative val="0"/>
          <c:dLbls>
            <c:spPr>
              <a:noFill/>
              <a:ln>
                <a:noFill/>
              </a:ln>
              <a:effectLst/>
            </c:spPr>
            <c:txPr>
              <a:bodyPr wrap="square" lIns="38100" tIns="19050" rIns="38100" bIns="19050" anchor="ctr">
                <a:spAutoFit/>
              </a:bodyPr>
              <a:lstStyle/>
              <a:p>
                <a:pPr>
                  <a:defRPr sz="11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'Question 5'!$A$4:$A$9</c:f>
              <c:strCache>
                <c:ptCount val="6"/>
                <c:pt idx="0">
                  <c:v>EES website</c:v>
                </c:pt>
                <c:pt idx="1">
                  <c:v>Emails from the EES Secretariat and President</c:v>
                </c:pt>
                <c:pt idx="2">
                  <c:v>EES monthly newsletter EvalDigest</c:v>
                </c:pt>
                <c:pt idx="3">
                  <c:v>EES social media accounts (Twitter, LinkedIn and Facebook)</c:v>
                </c:pt>
                <c:pt idx="4">
                  <c:v>Contact an EES board member directly</c:v>
                </c:pt>
                <c:pt idx="5">
                  <c:v>Other (please specify)</c:v>
                </c:pt>
              </c:strCache>
            </c:strRef>
          </c:cat>
          <c:val>
            <c:numRef>
              <c:f>'Question 5'!$B$4:$B$9</c:f>
              <c:numCache>
                <c:formatCode>0.00%</c:formatCode>
                <c:ptCount val="6"/>
                <c:pt idx="0">
                  <c:v>0.75760000000000005</c:v>
                </c:pt>
                <c:pt idx="1">
                  <c:v>0.68180000000000007</c:v>
                </c:pt>
                <c:pt idx="2">
                  <c:v>0.40910000000000002</c:v>
                </c:pt>
                <c:pt idx="3">
                  <c:v>0.2576</c:v>
                </c:pt>
                <c:pt idx="4">
                  <c:v>6.0599999999999987E-2</c:v>
                </c:pt>
                <c:pt idx="5">
                  <c:v>3.0300000000000001E-2</c:v>
                </c:pt>
              </c:numCache>
            </c:numRef>
          </c:val>
          <c:extLst>
            <c:ext xmlns:c16="http://schemas.microsoft.com/office/drawing/2014/chart" uri="{C3380CC4-5D6E-409C-BE32-E72D297353CC}">
              <c16:uniqueId val="{00000000-A575-49CF-AE1B-17F27358724F}"/>
            </c:ext>
          </c:extLst>
        </c:ser>
        <c:dLbls>
          <c:showLegendKey val="0"/>
          <c:showVal val="0"/>
          <c:showCatName val="0"/>
          <c:showSerName val="0"/>
          <c:showPercent val="0"/>
          <c:showBubbleSize val="0"/>
        </c:dLbls>
        <c:gapWidth val="150"/>
        <c:axId val="10"/>
        <c:axId val="100"/>
      </c:barChart>
      <c:valAx>
        <c:axId val="100"/>
        <c:scaling>
          <c:orientation val="minMax"/>
        </c:scaling>
        <c:delete val="0"/>
        <c:axPos val="l"/>
        <c:majorGridlines/>
        <c:numFmt formatCode="0%" sourceLinked="0"/>
        <c:majorTickMark val="out"/>
        <c:minorTickMark val="none"/>
        <c:tickLblPos val="nextTo"/>
        <c:crossAx val="10"/>
        <c:crosses val="autoZero"/>
        <c:crossBetween val="between"/>
      </c:valAx>
      <c:catAx>
        <c:axId val="10"/>
        <c:scaling>
          <c:orientation val="minMax"/>
        </c:scaling>
        <c:delete val="0"/>
        <c:axPos val="b"/>
        <c:numFmt formatCode="General" sourceLinked="1"/>
        <c:majorTickMark val="out"/>
        <c:minorTickMark val="none"/>
        <c:tickLblPos val="nextTo"/>
        <c:txPr>
          <a:bodyPr/>
          <a:lstStyle/>
          <a:p>
            <a:pPr>
              <a:defRPr sz="1100"/>
            </a:pPr>
            <a:endParaRPr lang="en-US"/>
          </a:p>
        </c:txPr>
        <c:crossAx val="100"/>
        <c:crosses val="autoZero"/>
        <c:auto val="0"/>
        <c:lblAlgn val="ctr"/>
        <c:lblOffset val="100"/>
        <c:noMultiLvlLbl val="0"/>
      </c:catAx>
    </c:plotArea>
    <c:legend>
      <c:legendPos val="t"/>
      <c:overlay val="0"/>
    </c:legend>
    <c:plotVisOnly val="0"/>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'Question 8'!$B$3</c:f>
              <c:strCache>
                <c:ptCount val="1"/>
                <c:pt idx="0">
                  <c:v>Responses</c:v>
                </c:pt>
              </c:strCache>
            </c:strRef>
          </c:tx>
          <c:spPr>
            <a:solidFill>
              <a:srgbClr val="00BF6F"/>
            </a:solidFill>
            <a:ln>
              <a:prstDash val="solid"/>
            </a:ln>
          </c:spPr>
          <c:invertIfNegative val="0"/>
          <c:dLbls>
            <c:spPr>
              <a:noFill/>
              <a:ln>
                <a:noFill/>
              </a:ln>
              <a:effectLst/>
            </c:spPr>
            <c:txPr>
              <a:bodyPr wrap="square" lIns="38100" tIns="19050" rIns="38100" bIns="19050" anchor="ctr">
                <a:spAutoFit/>
              </a:bodyPr>
              <a:lstStyle/>
              <a:p>
                <a:pPr>
                  <a:defRPr sz="11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'Question 8'!$A$4:$A$6</c:f>
              <c:strCache>
                <c:ptCount val="3"/>
                <c:pt idx="0">
                  <c:v>Yes</c:v>
                </c:pt>
                <c:pt idx="1">
                  <c:v>No</c:v>
                </c:pt>
                <c:pt idx="2">
                  <c:v>I don't know</c:v>
                </c:pt>
              </c:strCache>
            </c:strRef>
          </c:cat>
          <c:val>
            <c:numRef>
              <c:f>'Question 8'!$B$4:$B$6</c:f>
              <c:numCache>
                <c:formatCode>0.00%</c:formatCode>
                <c:ptCount val="3"/>
                <c:pt idx="0">
                  <c:v>0.90910000000000002</c:v>
                </c:pt>
                <c:pt idx="1">
                  <c:v>1.52E-2</c:v>
                </c:pt>
                <c:pt idx="2">
                  <c:v>7.5800000000000006E-2</c:v>
                </c:pt>
              </c:numCache>
            </c:numRef>
          </c:val>
          <c:extLst>
            <c:ext xmlns:c16="http://schemas.microsoft.com/office/drawing/2014/chart" uri="{C3380CC4-5D6E-409C-BE32-E72D297353CC}">
              <c16:uniqueId val="{00000000-51ED-4F83-9C22-A824DB358D74}"/>
            </c:ext>
          </c:extLst>
        </c:ser>
        <c:dLbls>
          <c:showLegendKey val="0"/>
          <c:showVal val="0"/>
          <c:showCatName val="0"/>
          <c:showSerName val="0"/>
          <c:showPercent val="0"/>
          <c:showBubbleSize val="0"/>
        </c:dLbls>
        <c:gapWidth val="150"/>
        <c:axId val="10"/>
        <c:axId val="100"/>
      </c:barChart>
      <c:valAx>
        <c:axId val="100"/>
        <c:scaling>
          <c:orientation val="minMax"/>
        </c:scaling>
        <c:delete val="0"/>
        <c:axPos val="l"/>
        <c:majorGridlines/>
        <c:numFmt formatCode="0%" sourceLinked="0"/>
        <c:majorTickMark val="out"/>
        <c:minorTickMark val="none"/>
        <c:tickLblPos val="nextTo"/>
        <c:crossAx val="10"/>
        <c:crosses val="autoZero"/>
        <c:crossBetween val="between"/>
      </c:valAx>
      <c:catAx>
        <c:axId val="10"/>
        <c:scaling>
          <c:orientation val="minMax"/>
        </c:scaling>
        <c:delete val="0"/>
        <c:axPos val="b"/>
        <c:numFmt formatCode="General" sourceLinked="1"/>
        <c:majorTickMark val="out"/>
        <c:minorTickMark val="none"/>
        <c:tickLblPos val="nextTo"/>
        <c:txPr>
          <a:bodyPr/>
          <a:lstStyle/>
          <a:p>
            <a:pPr>
              <a:defRPr sz="1100"/>
            </a:pPr>
            <a:endParaRPr lang="en-US"/>
          </a:p>
        </c:txPr>
        <c:crossAx val="100"/>
        <c:crosses val="autoZero"/>
        <c:auto val="0"/>
        <c:lblAlgn val="ctr"/>
        <c:lblOffset val="100"/>
        <c:noMultiLvlLbl val="0"/>
      </c:catAx>
    </c:plotArea>
    <c:legend>
      <c:legendPos val="t"/>
      <c:overlay val="0"/>
    </c:legend>
    <c:plotVisOnly val="0"/>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r>
              <a:rPr lang="cs-CZ"/>
              <a:t>Would you be willing to share information about yourself in the proposed “finding evaluation experts” tool?</a:t>
            </a:r>
          </a:p>
        </c:rich>
      </c:tx>
      <c:overlay val="0"/>
    </c:title>
    <c:autoTitleDeleted val="0"/>
    <c:plotArea>
      <c:layout/>
      <c:barChart>
        <c:barDir val="col"/>
        <c:grouping val="clustered"/>
        <c:varyColors val="0"/>
        <c:ser>
          <c:idx val="0"/>
          <c:order val="0"/>
          <c:tx>
            <c:strRef>
              <c:f>'Question 9'!$B$3</c:f>
              <c:strCache>
                <c:ptCount val="1"/>
                <c:pt idx="0">
                  <c:v>Responses</c:v>
                </c:pt>
              </c:strCache>
            </c:strRef>
          </c:tx>
          <c:spPr>
            <a:solidFill>
              <a:srgbClr val="00BF6F"/>
            </a:solidFill>
            <a:ln>
              <a:prstDash val="solid"/>
            </a:ln>
          </c:spPr>
          <c:invertIfNegative val="0"/>
          <c:dLbls>
            <c:spPr>
              <a:noFill/>
              <a:ln>
                <a:noFill/>
              </a:ln>
              <a:effectLst/>
            </c:spPr>
            <c:txPr>
              <a:bodyPr wrap="square" lIns="38100" tIns="19050" rIns="38100" bIns="19050" anchor="ctr">
                <a:spAutoFit/>
              </a:bodyPr>
              <a:lstStyle/>
              <a:p>
                <a:pPr>
                  <a:defRPr sz="11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'Question 9'!$A$4:$A$6</c:f>
              <c:strCache>
                <c:ptCount val="3"/>
                <c:pt idx="0">
                  <c:v>Yes</c:v>
                </c:pt>
                <c:pt idx="1">
                  <c:v>No</c:v>
                </c:pt>
                <c:pt idx="2">
                  <c:v>I don't know</c:v>
                </c:pt>
              </c:strCache>
            </c:strRef>
          </c:cat>
          <c:val>
            <c:numRef>
              <c:f>'Question 9'!$B$4:$B$6</c:f>
              <c:numCache>
                <c:formatCode>0.00%</c:formatCode>
                <c:ptCount val="3"/>
                <c:pt idx="0">
                  <c:v>0.92420000000000002</c:v>
                </c:pt>
                <c:pt idx="1">
                  <c:v>0</c:v>
                </c:pt>
                <c:pt idx="2">
                  <c:v>7.5800000000000006E-2</c:v>
                </c:pt>
              </c:numCache>
            </c:numRef>
          </c:val>
          <c:extLst>
            <c:ext xmlns:c16="http://schemas.microsoft.com/office/drawing/2014/chart" uri="{C3380CC4-5D6E-409C-BE32-E72D297353CC}">
              <c16:uniqueId val="{00000000-FD61-4EF5-955A-4A5FCC6EE49C}"/>
            </c:ext>
          </c:extLst>
        </c:ser>
        <c:dLbls>
          <c:showLegendKey val="0"/>
          <c:showVal val="0"/>
          <c:showCatName val="0"/>
          <c:showSerName val="0"/>
          <c:showPercent val="0"/>
          <c:showBubbleSize val="0"/>
        </c:dLbls>
        <c:gapWidth val="150"/>
        <c:axId val="10"/>
        <c:axId val="100"/>
      </c:barChart>
      <c:valAx>
        <c:axId val="100"/>
        <c:scaling>
          <c:orientation val="minMax"/>
        </c:scaling>
        <c:delete val="0"/>
        <c:axPos val="l"/>
        <c:majorGridlines/>
        <c:numFmt formatCode="0%" sourceLinked="0"/>
        <c:majorTickMark val="out"/>
        <c:minorTickMark val="none"/>
        <c:tickLblPos val="nextTo"/>
        <c:crossAx val="10"/>
        <c:crosses val="autoZero"/>
        <c:crossBetween val="between"/>
      </c:valAx>
      <c:catAx>
        <c:axId val="10"/>
        <c:scaling>
          <c:orientation val="minMax"/>
        </c:scaling>
        <c:delete val="0"/>
        <c:axPos val="b"/>
        <c:numFmt formatCode="General" sourceLinked="1"/>
        <c:majorTickMark val="out"/>
        <c:minorTickMark val="none"/>
        <c:tickLblPos val="nextTo"/>
        <c:txPr>
          <a:bodyPr/>
          <a:lstStyle/>
          <a:p>
            <a:pPr>
              <a:defRPr sz="1100"/>
            </a:pPr>
            <a:endParaRPr lang="en-US"/>
          </a:p>
        </c:txPr>
        <c:crossAx val="100"/>
        <c:crosses val="autoZero"/>
        <c:auto val="0"/>
        <c:lblAlgn val="ctr"/>
        <c:lblOffset val="100"/>
        <c:noMultiLvlLbl val="0"/>
      </c:catAx>
    </c:plotArea>
    <c:legend>
      <c:legendPos val="t"/>
      <c:overlay val="0"/>
    </c:legend>
    <c:plotVisOnly val="0"/>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'Question 11'!$B$3</c:f>
              <c:strCache>
                <c:ptCount val="1"/>
                <c:pt idx="0">
                  <c:v>Responses</c:v>
                </c:pt>
              </c:strCache>
            </c:strRef>
          </c:tx>
          <c:spPr>
            <a:solidFill>
              <a:srgbClr val="00BF6F"/>
            </a:solidFill>
            <a:ln>
              <a:prstDash val="solid"/>
            </a:ln>
          </c:spPr>
          <c:invertIfNegative val="0"/>
          <c:dLbls>
            <c:spPr>
              <a:noFill/>
              <a:ln>
                <a:noFill/>
              </a:ln>
              <a:effectLst/>
            </c:spPr>
            <c:txPr>
              <a:bodyPr wrap="square" lIns="38100" tIns="19050" rIns="38100" bIns="19050" anchor="ctr">
                <a:spAutoFit/>
              </a:bodyPr>
              <a:lstStyle/>
              <a:p>
                <a:pPr>
                  <a:defRPr sz="11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'Question 11'!$A$4:$A$6</c:f>
              <c:strCache>
                <c:ptCount val="3"/>
                <c:pt idx="0">
                  <c:v>Yes</c:v>
                </c:pt>
                <c:pt idx="1">
                  <c:v>No</c:v>
                </c:pt>
                <c:pt idx="2">
                  <c:v>I don't know</c:v>
                </c:pt>
              </c:strCache>
            </c:strRef>
          </c:cat>
          <c:val>
            <c:numRef>
              <c:f>'Question 11'!$B$4:$B$6</c:f>
              <c:numCache>
                <c:formatCode>0.00%</c:formatCode>
                <c:ptCount val="3"/>
                <c:pt idx="0">
                  <c:v>0.43940000000000001</c:v>
                </c:pt>
                <c:pt idx="1">
                  <c:v>0.2576</c:v>
                </c:pt>
                <c:pt idx="2">
                  <c:v>0.30299999999999999</c:v>
                </c:pt>
              </c:numCache>
            </c:numRef>
          </c:val>
          <c:extLst>
            <c:ext xmlns:c16="http://schemas.microsoft.com/office/drawing/2014/chart" uri="{C3380CC4-5D6E-409C-BE32-E72D297353CC}">
              <c16:uniqueId val="{00000000-81E8-4ECF-AD84-06E77F72B089}"/>
            </c:ext>
          </c:extLst>
        </c:ser>
        <c:dLbls>
          <c:showLegendKey val="0"/>
          <c:showVal val="0"/>
          <c:showCatName val="0"/>
          <c:showSerName val="0"/>
          <c:showPercent val="0"/>
          <c:showBubbleSize val="0"/>
        </c:dLbls>
        <c:gapWidth val="150"/>
        <c:axId val="10"/>
        <c:axId val="100"/>
      </c:barChart>
      <c:valAx>
        <c:axId val="100"/>
        <c:scaling>
          <c:orientation val="minMax"/>
        </c:scaling>
        <c:delete val="0"/>
        <c:axPos val="l"/>
        <c:majorGridlines/>
        <c:numFmt formatCode="0%" sourceLinked="0"/>
        <c:majorTickMark val="out"/>
        <c:minorTickMark val="none"/>
        <c:tickLblPos val="nextTo"/>
        <c:crossAx val="10"/>
        <c:crosses val="autoZero"/>
        <c:crossBetween val="between"/>
      </c:valAx>
      <c:catAx>
        <c:axId val="10"/>
        <c:scaling>
          <c:orientation val="minMax"/>
        </c:scaling>
        <c:delete val="0"/>
        <c:axPos val="b"/>
        <c:numFmt formatCode="General" sourceLinked="1"/>
        <c:majorTickMark val="out"/>
        <c:minorTickMark val="none"/>
        <c:tickLblPos val="nextTo"/>
        <c:txPr>
          <a:bodyPr/>
          <a:lstStyle/>
          <a:p>
            <a:pPr>
              <a:defRPr sz="1100"/>
            </a:pPr>
            <a:endParaRPr lang="en-US"/>
          </a:p>
        </c:txPr>
        <c:crossAx val="100"/>
        <c:crosses val="autoZero"/>
        <c:auto val="0"/>
        <c:lblAlgn val="ctr"/>
        <c:lblOffset val="100"/>
        <c:noMultiLvlLbl val="0"/>
      </c:catAx>
    </c:plotArea>
    <c:legend>
      <c:legendPos val="t"/>
      <c:overlay val="0"/>
    </c:legend>
    <c:plotVisOnly val="0"/>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r>
              <a:rPr lang="cs-CZ" dirty="0" err="1"/>
              <a:t>If</a:t>
            </a:r>
            <a:r>
              <a:rPr lang="cs-CZ" dirty="0"/>
              <a:t> </a:t>
            </a:r>
            <a:r>
              <a:rPr lang="cs-CZ" dirty="0" err="1"/>
              <a:t>the</a:t>
            </a:r>
            <a:r>
              <a:rPr lang="cs-CZ" dirty="0"/>
              <a:t> EES </a:t>
            </a:r>
            <a:r>
              <a:rPr lang="cs-CZ" dirty="0" err="1"/>
              <a:t>decides</a:t>
            </a:r>
            <a:r>
              <a:rPr lang="cs-CZ" dirty="0"/>
              <a:t> to hold </a:t>
            </a:r>
            <a:r>
              <a:rPr lang="cs-CZ" dirty="0" err="1"/>
              <a:t>its</a:t>
            </a:r>
            <a:r>
              <a:rPr lang="cs-CZ" dirty="0"/>
              <a:t> </a:t>
            </a:r>
            <a:r>
              <a:rPr lang="cs-CZ" dirty="0" err="1"/>
              <a:t>Biennial</a:t>
            </a:r>
            <a:r>
              <a:rPr lang="cs-CZ" dirty="0"/>
              <a:t> </a:t>
            </a:r>
            <a:r>
              <a:rPr lang="cs-CZ" dirty="0" err="1"/>
              <a:t>Conference</a:t>
            </a:r>
            <a:r>
              <a:rPr lang="cs-CZ" dirty="0"/>
              <a:t> </a:t>
            </a:r>
            <a:r>
              <a:rPr lang="cs-CZ" dirty="0" err="1"/>
              <a:t>virtually</a:t>
            </a:r>
            <a:r>
              <a:rPr lang="cs-CZ" dirty="0"/>
              <a:t>, </a:t>
            </a:r>
            <a:r>
              <a:rPr lang="cs-CZ" dirty="0" err="1"/>
              <a:t>would</a:t>
            </a:r>
            <a:r>
              <a:rPr lang="cs-CZ" dirty="0"/>
              <a:t> </a:t>
            </a:r>
            <a:r>
              <a:rPr lang="cs-CZ" dirty="0" err="1"/>
              <a:t>you</a:t>
            </a:r>
            <a:r>
              <a:rPr lang="cs-CZ" dirty="0"/>
              <a:t> </a:t>
            </a:r>
            <a:r>
              <a:rPr lang="cs-CZ" dirty="0" err="1"/>
              <a:t>prefer</a:t>
            </a:r>
            <a:r>
              <a:rPr lang="cs-CZ" dirty="0"/>
              <a:t> to </a:t>
            </a:r>
            <a:r>
              <a:rPr lang="cs-CZ" dirty="0" err="1"/>
              <a:t>have</a:t>
            </a:r>
            <a:r>
              <a:rPr lang="cs-CZ" dirty="0"/>
              <a:t> 3 </a:t>
            </a:r>
            <a:r>
              <a:rPr lang="cs-CZ" dirty="0" err="1"/>
              <a:t>days</a:t>
            </a:r>
            <a:r>
              <a:rPr lang="cs-CZ" dirty="0"/>
              <a:t> </a:t>
            </a:r>
            <a:r>
              <a:rPr lang="cs-CZ" dirty="0" err="1"/>
              <a:t>of</a:t>
            </a:r>
            <a:r>
              <a:rPr lang="cs-CZ" dirty="0"/>
              <a:t> </a:t>
            </a:r>
            <a:r>
              <a:rPr lang="cs-CZ" dirty="0" err="1"/>
              <a:t>the</a:t>
            </a:r>
            <a:r>
              <a:rPr lang="cs-CZ" dirty="0"/>
              <a:t> </a:t>
            </a:r>
            <a:r>
              <a:rPr lang="cs-CZ" dirty="0" err="1"/>
              <a:t>Conference</a:t>
            </a:r>
            <a:r>
              <a:rPr lang="cs-CZ" dirty="0"/>
              <a:t> in a </a:t>
            </a:r>
            <a:r>
              <a:rPr lang="cs-CZ" dirty="0" err="1"/>
              <a:t>row</a:t>
            </a:r>
            <a:r>
              <a:rPr lang="cs-CZ" dirty="0"/>
              <a:t> in </a:t>
            </a:r>
            <a:r>
              <a:rPr lang="cs-CZ" dirty="0" err="1"/>
              <a:t>September</a:t>
            </a:r>
            <a:r>
              <a:rPr lang="cs-CZ" dirty="0"/>
              <a:t> 2021, </a:t>
            </a:r>
            <a:r>
              <a:rPr lang="cs-CZ" dirty="0" err="1"/>
              <a:t>or</a:t>
            </a:r>
            <a:r>
              <a:rPr lang="cs-CZ" dirty="0"/>
              <a:t> </a:t>
            </a:r>
            <a:r>
              <a:rPr lang="cs-CZ" dirty="0" err="1"/>
              <a:t>would</a:t>
            </a:r>
            <a:r>
              <a:rPr lang="cs-CZ" dirty="0"/>
              <a:t> </a:t>
            </a:r>
            <a:r>
              <a:rPr lang="cs-CZ" dirty="0" err="1"/>
              <a:t>you</a:t>
            </a:r>
            <a:r>
              <a:rPr lang="cs-CZ" dirty="0"/>
              <a:t> </a:t>
            </a:r>
            <a:r>
              <a:rPr lang="cs-CZ" dirty="0" err="1"/>
              <a:t>prefer</a:t>
            </a:r>
            <a:r>
              <a:rPr lang="cs-CZ" dirty="0"/>
              <a:t> to </a:t>
            </a:r>
            <a:r>
              <a:rPr lang="cs-CZ" dirty="0" err="1"/>
              <a:t>have</a:t>
            </a:r>
            <a:r>
              <a:rPr lang="cs-CZ" dirty="0"/>
              <a:t> online </a:t>
            </a:r>
            <a:r>
              <a:rPr lang="cs-CZ" dirty="0" err="1"/>
              <a:t>events</a:t>
            </a:r>
            <a:r>
              <a:rPr lang="cs-CZ" dirty="0"/>
              <a:t> spread </a:t>
            </a:r>
            <a:r>
              <a:rPr lang="cs-CZ" dirty="0" err="1"/>
              <a:t>out</a:t>
            </a:r>
            <a:r>
              <a:rPr lang="cs-CZ" dirty="0"/>
              <a:t> </a:t>
            </a:r>
            <a:r>
              <a:rPr lang="cs-CZ" dirty="0" err="1"/>
              <a:t>over</a:t>
            </a:r>
            <a:r>
              <a:rPr lang="cs-CZ" dirty="0"/>
              <a:t> </a:t>
            </a:r>
            <a:r>
              <a:rPr lang="cs-CZ" dirty="0" err="1"/>
              <a:t>the</a:t>
            </a:r>
            <a:r>
              <a:rPr lang="cs-CZ" dirty="0"/>
              <a:t> </a:t>
            </a:r>
            <a:r>
              <a:rPr lang="cs-CZ" dirty="0" err="1"/>
              <a:t>year</a:t>
            </a:r>
            <a:r>
              <a:rPr lang="cs-CZ" dirty="0"/>
              <a:t>?</a:t>
            </a:r>
          </a:p>
        </c:rich>
      </c:tx>
      <c:overlay val="0"/>
    </c:title>
    <c:autoTitleDeleted val="0"/>
    <c:plotArea>
      <c:layout/>
      <c:barChart>
        <c:barDir val="col"/>
        <c:grouping val="clustered"/>
        <c:varyColors val="0"/>
        <c:ser>
          <c:idx val="0"/>
          <c:order val="0"/>
          <c:tx>
            <c:strRef>
              <c:f>'Question 12'!$B$3</c:f>
              <c:strCache>
                <c:ptCount val="1"/>
                <c:pt idx="0">
                  <c:v>Responses</c:v>
                </c:pt>
              </c:strCache>
            </c:strRef>
          </c:tx>
          <c:spPr>
            <a:solidFill>
              <a:srgbClr val="00BF6F"/>
            </a:solidFill>
            <a:ln>
              <a:prstDash val="solid"/>
            </a:ln>
          </c:spPr>
          <c:invertIfNegative val="0"/>
          <c:dLbls>
            <c:spPr>
              <a:noFill/>
              <a:ln>
                <a:noFill/>
              </a:ln>
              <a:effectLst/>
            </c:spPr>
            <c:txPr>
              <a:bodyPr wrap="square" lIns="38100" tIns="19050" rIns="38100" bIns="19050" anchor="ctr">
                <a:spAutoFit/>
              </a:bodyPr>
              <a:lstStyle/>
              <a:p>
                <a:pPr>
                  <a:defRPr sz="11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'Question 12'!$A$4:$A$7</c:f>
              <c:strCache>
                <c:ptCount val="4"/>
                <c:pt idx="0">
                  <c:v>Hold all online events for 3 days in a row in September 2021</c:v>
                </c:pt>
                <c:pt idx="1">
                  <c:v>Hold online events throughout the year in 2021</c:v>
                </c:pt>
                <c:pt idx="2">
                  <c:v>I do not have a preference</c:v>
                </c:pt>
                <c:pt idx="3">
                  <c:v>Undecided</c:v>
                </c:pt>
              </c:strCache>
            </c:strRef>
          </c:cat>
          <c:val>
            <c:numRef>
              <c:f>'Question 12'!$B$4:$B$7</c:f>
              <c:numCache>
                <c:formatCode>0.00%</c:formatCode>
                <c:ptCount val="4"/>
                <c:pt idx="0">
                  <c:v>0.39389999999999997</c:v>
                </c:pt>
                <c:pt idx="1">
                  <c:v>0.40910000000000002</c:v>
                </c:pt>
                <c:pt idx="2">
                  <c:v>0.13639999999999999</c:v>
                </c:pt>
                <c:pt idx="3">
                  <c:v>6.0599999999999987E-2</c:v>
                </c:pt>
              </c:numCache>
            </c:numRef>
          </c:val>
          <c:extLst>
            <c:ext xmlns:c16="http://schemas.microsoft.com/office/drawing/2014/chart" uri="{C3380CC4-5D6E-409C-BE32-E72D297353CC}">
              <c16:uniqueId val="{00000000-63F7-426F-9C88-7960FC09D0D5}"/>
            </c:ext>
          </c:extLst>
        </c:ser>
        <c:dLbls>
          <c:showLegendKey val="0"/>
          <c:showVal val="0"/>
          <c:showCatName val="0"/>
          <c:showSerName val="0"/>
          <c:showPercent val="0"/>
          <c:showBubbleSize val="0"/>
        </c:dLbls>
        <c:gapWidth val="150"/>
        <c:axId val="10"/>
        <c:axId val="100"/>
      </c:barChart>
      <c:valAx>
        <c:axId val="100"/>
        <c:scaling>
          <c:orientation val="minMax"/>
        </c:scaling>
        <c:delete val="0"/>
        <c:axPos val="l"/>
        <c:majorGridlines/>
        <c:numFmt formatCode="0%" sourceLinked="0"/>
        <c:majorTickMark val="out"/>
        <c:minorTickMark val="none"/>
        <c:tickLblPos val="nextTo"/>
        <c:crossAx val="10"/>
        <c:crosses val="autoZero"/>
        <c:crossBetween val="between"/>
      </c:valAx>
      <c:catAx>
        <c:axId val="10"/>
        <c:scaling>
          <c:orientation val="minMax"/>
        </c:scaling>
        <c:delete val="0"/>
        <c:axPos val="b"/>
        <c:numFmt formatCode="General" sourceLinked="1"/>
        <c:majorTickMark val="out"/>
        <c:minorTickMark val="none"/>
        <c:tickLblPos val="nextTo"/>
        <c:txPr>
          <a:bodyPr/>
          <a:lstStyle/>
          <a:p>
            <a:pPr>
              <a:defRPr sz="1100"/>
            </a:pPr>
            <a:endParaRPr lang="en-US"/>
          </a:p>
        </c:txPr>
        <c:crossAx val="100"/>
        <c:crosses val="autoZero"/>
        <c:auto val="0"/>
        <c:lblAlgn val="ctr"/>
        <c:lblOffset val="100"/>
        <c:noMultiLvlLbl val="0"/>
      </c:catAx>
    </c:plotArea>
    <c:legend>
      <c:legendPos val="t"/>
      <c:overlay val="0"/>
    </c:legend>
    <c:plotVisOnly val="0"/>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cs-CZ" sz="1800" dirty="0">
                <a:effectLst/>
                <a:latin typeface="Arial" panose="020B0604020202020204" pitchFamily="34" charset="0"/>
                <a:cs typeface="Arial" panose="020B0604020202020204" pitchFamily="34" charset="0"/>
              </a:rPr>
              <a:t>On a </a:t>
            </a:r>
            <a:r>
              <a:rPr lang="cs-CZ" dirty="0" err="1">
                <a:latin typeface="Arial" panose="020B0604020202020204" pitchFamily="34" charset="0"/>
                <a:cs typeface="Arial" panose="020B0604020202020204" pitchFamily="34" charset="0"/>
              </a:rPr>
              <a:t>scale</a:t>
            </a:r>
            <a:r>
              <a:rPr lang="cs-CZ" sz="1800" dirty="0">
                <a:effectLst/>
                <a:latin typeface="Arial" panose="020B0604020202020204" pitchFamily="34" charset="0"/>
                <a:cs typeface="Arial" panose="020B0604020202020204" pitchFamily="34" charset="0"/>
              </a:rPr>
              <a:t> </a:t>
            </a:r>
            <a:r>
              <a:rPr lang="cs-CZ" sz="1800" dirty="0" err="1">
                <a:effectLst/>
                <a:latin typeface="Arial" panose="020B0604020202020204" pitchFamily="34" charset="0"/>
                <a:cs typeface="Arial" panose="020B0604020202020204" pitchFamily="34" charset="0"/>
              </a:rPr>
              <a:t>of</a:t>
            </a:r>
            <a:r>
              <a:rPr lang="cs-CZ" sz="1800" dirty="0">
                <a:effectLst/>
                <a:latin typeface="Arial" panose="020B0604020202020204" pitchFamily="34" charset="0"/>
                <a:cs typeface="Arial" panose="020B0604020202020204" pitchFamily="34" charset="0"/>
              </a:rPr>
              <a:t> 1-5 (1 </a:t>
            </a:r>
            <a:r>
              <a:rPr lang="cs-CZ" sz="1800" dirty="0" err="1">
                <a:effectLst/>
                <a:latin typeface="Arial" panose="020B0604020202020204" pitchFamily="34" charset="0"/>
                <a:cs typeface="Arial" panose="020B0604020202020204" pitchFamily="34" charset="0"/>
              </a:rPr>
              <a:t>being</a:t>
            </a:r>
            <a:r>
              <a:rPr lang="cs-CZ" sz="1800" dirty="0">
                <a:effectLst/>
                <a:latin typeface="Arial" panose="020B0604020202020204" pitchFamily="34" charset="0"/>
                <a:cs typeface="Arial" panose="020B0604020202020204" pitchFamily="34" charset="0"/>
              </a:rPr>
              <a:t> not </a:t>
            </a:r>
            <a:r>
              <a:rPr lang="cs-CZ" sz="1800" dirty="0" err="1">
                <a:effectLst/>
                <a:latin typeface="Arial" panose="020B0604020202020204" pitchFamily="34" charset="0"/>
                <a:cs typeface="Arial" panose="020B0604020202020204" pitchFamily="34" charset="0"/>
              </a:rPr>
              <a:t>satisfied</a:t>
            </a:r>
            <a:r>
              <a:rPr lang="cs-CZ" sz="1800" dirty="0">
                <a:effectLst/>
                <a:latin typeface="Arial" panose="020B0604020202020204" pitchFamily="34" charset="0"/>
                <a:cs typeface="Arial" panose="020B0604020202020204" pitchFamily="34" charset="0"/>
              </a:rPr>
              <a:t> and 5 </a:t>
            </a:r>
            <a:r>
              <a:rPr lang="cs-CZ" sz="1800" dirty="0" err="1">
                <a:effectLst/>
                <a:latin typeface="Arial" panose="020B0604020202020204" pitchFamily="34" charset="0"/>
                <a:cs typeface="Arial" panose="020B0604020202020204" pitchFamily="34" charset="0"/>
              </a:rPr>
              <a:t>being</a:t>
            </a:r>
            <a:r>
              <a:rPr lang="cs-CZ" sz="1800" dirty="0">
                <a:effectLst/>
                <a:latin typeface="Arial" panose="020B0604020202020204" pitchFamily="34" charset="0"/>
                <a:cs typeface="Arial" panose="020B0604020202020204" pitchFamily="34" charset="0"/>
              </a:rPr>
              <a:t> very </a:t>
            </a:r>
            <a:r>
              <a:rPr lang="cs-CZ" sz="1800" dirty="0" err="1">
                <a:effectLst/>
                <a:latin typeface="Arial" panose="020B0604020202020204" pitchFamily="34" charset="0"/>
                <a:cs typeface="Arial" panose="020B0604020202020204" pitchFamily="34" charset="0"/>
              </a:rPr>
              <a:t>satisfied</a:t>
            </a:r>
            <a:r>
              <a:rPr lang="cs-CZ" sz="1800" dirty="0">
                <a:effectLst/>
                <a:latin typeface="Arial" panose="020B0604020202020204" pitchFamily="34" charset="0"/>
                <a:cs typeface="Arial" panose="020B0604020202020204" pitchFamily="34" charset="0"/>
              </a:rPr>
              <a:t>), </a:t>
            </a:r>
            <a:r>
              <a:rPr lang="cs-CZ" sz="1800" dirty="0" err="1">
                <a:effectLst/>
                <a:latin typeface="Arial" panose="020B0604020202020204" pitchFamily="34" charset="0"/>
                <a:cs typeface="Arial" panose="020B0604020202020204" pitchFamily="34" charset="0"/>
              </a:rPr>
              <a:t>how</a:t>
            </a:r>
            <a:r>
              <a:rPr lang="cs-CZ" sz="1800" dirty="0">
                <a:effectLst/>
                <a:latin typeface="Arial" panose="020B0604020202020204" pitchFamily="34" charset="0"/>
                <a:cs typeface="Arial" panose="020B0604020202020204" pitchFamily="34" charset="0"/>
              </a:rPr>
              <a:t> </a:t>
            </a:r>
            <a:r>
              <a:rPr lang="cs-CZ" sz="1800" dirty="0" err="1">
                <a:effectLst/>
                <a:latin typeface="Arial" panose="020B0604020202020204" pitchFamily="34" charset="0"/>
                <a:cs typeface="Arial" panose="020B0604020202020204" pitchFamily="34" charset="0"/>
              </a:rPr>
              <a:t>satisfied</a:t>
            </a:r>
            <a:r>
              <a:rPr lang="cs-CZ" sz="1800" dirty="0">
                <a:effectLst/>
                <a:latin typeface="Arial" panose="020B0604020202020204" pitchFamily="34" charset="0"/>
                <a:cs typeface="Arial" panose="020B0604020202020204" pitchFamily="34" charset="0"/>
              </a:rPr>
              <a:t> are </a:t>
            </a:r>
            <a:r>
              <a:rPr lang="cs-CZ" sz="1800" dirty="0" err="1">
                <a:effectLst/>
                <a:latin typeface="Arial" panose="020B0604020202020204" pitchFamily="34" charset="0"/>
                <a:cs typeface="Arial" panose="020B0604020202020204" pitchFamily="34" charset="0"/>
              </a:rPr>
              <a:t>you</a:t>
            </a:r>
            <a:r>
              <a:rPr lang="cs-CZ" sz="1800" dirty="0">
                <a:effectLst/>
                <a:latin typeface="Arial" panose="020B0604020202020204" pitchFamily="34" charset="0"/>
                <a:cs typeface="Arial" panose="020B0604020202020204" pitchFamily="34" charset="0"/>
              </a:rPr>
              <a:t> </a:t>
            </a:r>
            <a:r>
              <a:rPr lang="cs-CZ" sz="1800" dirty="0" err="1">
                <a:effectLst/>
                <a:latin typeface="Arial" panose="020B0604020202020204" pitchFamily="34" charset="0"/>
                <a:cs typeface="Arial" panose="020B0604020202020204" pitchFamily="34" charset="0"/>
              </a:rPr>
              <a:t>with</a:t>
            </a:r>
            <a:r>
              <a:rPr lang="cs-CZ" sz="1800" dirty="0">
                <a:effectLst/>
                <a:latin typeface="Arial" panose="020B0604020202020204" pitchFamily="34" charset="0"/>
                <a:cs typeface="Arial" panose="020B0604020202020204" pitchFamily="34" charset="0"/>
              </a:rPr>
              <a:t> </a:t>
            </a:r>
            <a:r>
              <a:rPr lang="cs-CZ" sz="1800" dirty="0" err="1">
                <a:effectLst/>
                <a:latin typeface="Arial" panose="020B0604020202020204" pitchFamily="34" charset="0"/>
                <a:cs typeface="Arial" panose="020B0604020202020204" pitchFamily="34" charset="0"/>
              </a:rPr>
              <a:t>your</a:t>
            </a:r>
            <a:r>
              <a:rPr lang="cs-CZ" sz="1800" dirty="0">
                <a:effectLst/>
                <a:latin typeface="Arial" panose="020B0604020202020204" pitchFamily="34" charset="0"/>
                <a:cs typeface="Arial" panose="020B0604020202020204" pitchFamily="34" charset="0"/>
              </a:rPr>
              <a:t> EES </a:t>
            </a:r>
            <a:r>
              <a:rPr lang="cs-CZ" sz="1800" dirty="0" err="1">
                <a:effectLst/>
                <a:latin typeface="Arial" panose="020B0604020202020204" pitchFamily="34" charset="0"/>
                <a:cs typeface="Arial" panose="020B0604020202020204" pitchFamily="34" charset="0"/>
              </a:rPr>
              <a:t>membership</a:t>
            </a:r>
            <a:r>
              <a:rPr lang="cs-CZ" sz="1800" dirty="0">
                <a:effectLst/>
                <a:latin typeface="Arial" panose="020B0604020202020204" pitchFamily="34" charset="0"/>
                <a:cs typeface="Arial" panose="020B0604020202020204" pitchFamily="34" charset="0"/>
              </a:rPr>
              <a:t>?</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'Question 13'!$B$32:$J$32</c:f>
              <c:strCache>
                <c:ptCount val="9"/>
                <c:pt idx="0">
                  <c:v>1star</c:v>
                </c:pt>
                <c:pt idx="2">
                  <c:v>2star</c:v>
                </c:pt>
                <c:pt idx="4">
                  <c:v>3star </c:v>
                </c:pt>
                <c:pt idx="6">
                  <c:v>4star </c:v>
                </c:pt>
                <c:pt idx="8">
                  <c:v>5star</c:v>
                </c:pt>
              </c:strCache>
            </c:strRef>
          </c:cat>
          <c:val>
            <c:numRef>
              <c:f>'Question 13'!$B$34:$J$34</c:f>
              <c:numCache>
                <c:formatCode>General</c:formatCode>
                <c:ptCount val="9"/>
                <c:pt idx="0" formatCode="0.00%">
                  <c:v>0</c:v>
                </c:pt>
                <c:pt idx="2" formatCode="0.00%">
                  <c:v>1.52E-2</c:v>
                </c:pt>
                <c:pt idx="4" formatCode="0.00%">
                  <c:v>0.31819999999999998</c:v>
                </c:pt>
                <c:pt idx="6" formatCode="0.00%">
                  <c:v>0.42420000000000002</c:v>
                </c:pt>
                <c:pt idx="8" formatCode="0.00%">
                  <c:v>0.2424</c:v>
                </c:pt>
              </c:numCache>
            </c:numRef>
          </c:val>
          <c:extLst>
            <c:ext xmlns:c16="http://schemas.microsoft.com/office/drawing/2014/chart" uri="{C3380CC4-5D6E-409C-BE32-E72D297353CC}">
              <c16:uniqueId val="{00000000-F829-42CD-8C0B-5C94E6D3003B}"/>
            </c:ext>
          </c:extLst>
        </c:ser>
        <c:dLbls>
          <c:showLegendKey val="0"/>
          <c:showVal val="0"/>
          <c:showCatName val="0"/>
          <c:showSerName val="0"/>
          <c:showPercent val="0"/>
          <c:showBubbleSize val="0"/>
        </c:dLbls>
        <c:gapWidth val="219"/>
        <c:overlap val="-27"/>
        <c:axId val="741641872"/>
        <c:axId val="741643512"/>
      </c:barChart>
      <c:catAx>
        <c:axId val="741641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741643512"/>
        <c:crosses val="autoZero"/>
        <c:auto val="1"/>
        <c:lblAlgn val="ctr"/>
        <c:lblOffset val="100"/>
        <c:noMultiLvlLbl val="0"/>
      </c:catAx>
      <c:valAx>
        <c:axId val="7416435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4164187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cs-CZ" sz="1800" dirty="0">
                <a:latin typeface="Arial" panose="020B0604020202020204" pitchFamily="34" charset="0"/>
                <a:cs typeface="Arial" panose="020B0604020202020204" pitchFamily="34" charset="0"/>
              </a:rPr>
              <a:t>EES </a:t>
            </a:r>
            <a:r>
              <a:rPr lang="cs-CZ" sz="1800" dirty="0" err="1">
                <a:latin typeface="Arial" panose="020B0604020202020204" pitchFamily="34" charset="0"/>
                <a:cs typeface="Arial" panose="020B0604020202020204" pitchFamily="34" charset="0"/>
              </a:rPr>
              <a:t>membership</a:t>
            </a:r>
            <a:r>
              <a:rPr lang="cs-CZ" sz="1800" baseline="0" dirty="0">
                <a:latin typeface="Arial" panose="020B0604020202020204" pitchFamily="34" charset="0"/>
                <a:cs typeface="Arial" panose="020B0604020202020204" pitchFamily="34" charset="0"/>
              </a:rPr>
              <a:t> </a:t>
            </a:r>
            <a:r>
              <a:rPr lang="cs-CZ" sz="1800" baseline="0" dirty="0" err="1">
                <a:latin typeface="Arial" panose="020B0604020202020204" pitchFamily="34" charset="0"/>
                <a:cs typeface="Arial" panose="020B0604020202020204" pitchFamily="34" charset="0"/>
              </a:rPr>
              <a:t>satisfaction</a:t>
            </a:r>
            <a:endParaRPr lang="cs-CZ" sz="1800" dirty="0">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551-4DCD-B4D9-D55B1134D7BD}"/>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3551-4DCD-B4D9-D55B1134D7BD}"/>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3551-4DCD-B4D9-D55B1134D7BD}"/>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3551-4DCD-B4D9-D55B1134D7BD}"/>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3551-4DCD-B4D9-D55B1134D7BD}"/>
              </c:ext>
            </c:extLst>
          </c:dPt>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'Question 13'!$B$46:$F$46</c:f>
              <c:strCache>
                <c:ptCount val="5"/>
                <c:pt idx="0">
                  <c:v>1-2 star</c:v>
                </c:pt>
                <c:pt idx="2">
                  <c:v>3 star</c:v>
                </c:pt>
                <c:pt idx="4">
                  <c:v>4-5 star</c:v>
                </c:pt>
              </c:strCache>
            </c:strRef>
          </c:cat>
          <c:val>
            <c:numRef>
              <c:f>'Question 13'!$B$47:$F$47</c:f>
              <c:numCache>
                <c:formatCode>General</c:formatCode>
                <c:ptCount val="5"/>
                <c:pt idx="0" formatCode="0.00%">
                  <c:v>1.52E-2</c:v>
                </c:pt>
                <c:pt idx="2" formatCode="0.00%">
                  <c:v>0.31819999999999998</c:v>
                </c:pt>
                <c:pt idx="4" formatCode="0.00%">
                  <c:v>0.66659999999999997</c:v>
                </c:pt>
              </c:numCache>
            </c:numRef>
          </c:val>
          <c:extLst>
            <c:ext xmlns:c16="http://schemas.microsoft.com/office/drawing/2014/chart" uri="{C3380CC4-5D6E-409C-BE32-E72D297353CC}">
              <c16:uniqueId val="{0000000A-3551-4DCD-B4D9-D55B1134D7BD}"/>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cs-CZ"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3" name="Google Shape;9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1" name="Google Shape;10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9" name="Google Shape;10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9" name="Google Shape;119;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8" name="Google Shape;12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9" name="Google Shape;139;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cs-CZ"/>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8" name="Google Shape;148;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9" name="Google Shape;149;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cs-CZ"/>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8" name="Google Shape;158;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9" name="Google Shape;159;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cs-CZ"/>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0" name="Google Shape;180;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1" name="Google Shape;181;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cs-CZ"/>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2" name="Google Shape;192;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3" name="Google Shape;193;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cs-CZ"/>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9" name="Google Shape;229;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0" name="Google Shape;230;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cs-CZ"/>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1" name="Google Shape;241;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cs-CZ"/>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0" name="Google Shape;250;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1" name="Google Shape;251;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cs-CZ"/>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7" name="Google Shape;357;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8" name="Google Shape;358;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cs-CZ"/>
              <a:t>14</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Úvodní snímek" type="title">
  <p:cSld name="TITLE">
    <p:spTree>
      <p:nvGrpSpPr>
        <p:cNvPr id="1" name="Shape 15"/>
        <p:cNvGrpSpPr/>
        <p:nvPr/>
      </p:nvGrpSpPr>
      <p:grpSpPr>
        <a:xfrm>
          <a:off x="0" y="0"/>
          <a:ext cx="0" cy="0"/>
          <a:chOff x="0" y="0"/>
          <a:chExt cx="0" cy="0"/>
        </a:xfrm>
      </p:grpSpPr>
      <p:sp>
        <p:nvSpPr>
          <p:cNvPr id="16" name="Google Shape;16;p2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Nadpis a obsah" type="obj">
  <p:cSld name="OBJECT">
    <p:spTree>
      <p:nvGrpSpPr>
        <p:cNvPr id="1" name="Shape 21"/>
        <p:cNvGrpSpPr/>
        <p:nvPr/>
      </p:nvGrpSpPr>
      <p:grpSpPr>
        <a:xfrm>
          <a:off x="0" y="0"/>
          <a:ext cx="0" cy="0"/>
          <a:chOff x="0" y="0"/>
          <a:chExt cx="0" cy="0"/>
        </a:xfrm>
      </p:grpSpPr>
      <p:sp>
        <p:nvSpPr>
          <p:cNvPr id="22" name="Google Shape;22;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2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Záhlaví oddílu" type="secHead">
  <p:cSld name="SECTION_HEADER">
    <p:spTree>
      <p:nvGrpSpPr>
        <p:cNvPr id="1" name="Shape 27"/>
        <p:cNvGrpSpPr/>
        <p:nvPr/>
      </p:nvGrpSpPr>
      <p:grpSpPr>
        <a:xfrm>
          <a:off x="0" y="0"/>
          <a:ext cx="0" cy="0"/>
          <a:chOff x="0" y="0"/>
          <a:chExt cx="0" cy="0"/>
        </a:xfrm>
      </p:grpSpPr>
      <p:sp>
        <p:nvSpPr>
          <p:cNvPr id="28" name="Google Shape;28;p2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2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va obsahy" type="twoObj">
  <p:cSld name="TWO_OBJECTS">
    <p:spTree>
      <p:nvGrpSpPr>
        <p:cNvPr id="1" name="Shape 33"/>
        <p:cNvGrpSpPr/>
        <p:nvPr/>
      </p:nvGrpSpPr>
      <p:grpSpPr>
        <a:xfrm>
          <a:off x="0" y="0"/>
          <a:ext cx="0" cy="0"/>
          <a:chOff x="0" y="0"/>
          <a:chExt cx="0" cy="0"/>
        </a:xfrm>
      </p:grpSpPr>
      <p:sp>
        <p:nvSpPr>
          <p:cNvPr id="34" name="Google Shape;34;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3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3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Porovnání" type="twoTxTwoObj">
  <p:cSld name="TWO_OBJECTS_WITH_TEXT">
    <p:spTree>
      <p:nvGrpSpPr>
        <p:cNvPr id="1" name="Shape 40"/>
        <p:cNvGrpSpPr/>
        <p:nvPr/>
      </p:nvGrpSpPr>
      <p:grpSpPr>
        <a:xfrm>
          <a:off x="0" y="0"/>
          <a:ext cx="0" cy="0"/>
          <a:chOff x="0" y="0"/>
          <a:chExt cx="0" cy="0"/>
        </a:xfrm>
      </p:grpSpPr>
      <p:sp>
        <p:nvSpPr>
          <p:cNvPr id="41" name="Google Shape;41;p3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3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3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3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3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Jenom nadpis" type="titleOnly">
  <p:cSld name="TITLE_ONLY">
    <p:spTree>
      <p:nvGrpSpPr>
        <p:cNvPr id="1" name="Shape 49"/>
        <p:cNvGrpSpPr/>
        <p:nvPr/>
      </p:nvGrpSpPr>
      <p:grpSpPr>
        <a:xfrm>
          <a:off x="0" y="0"/>
          <a:ext cx="0" cy="0"/>
          <a:chOff x="0" y="0"/>
          <a:chExt cx="0" cy="0"/>
        </a:xfrm>
      </p:grpSpPr>
      <p:sp>
        <p:nvSpPr>
          <p:cNvPr id="50" name="Google Shape;50;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rázdný" type="blank">
  <p:cSld name="BLANK">
    <p:spTree>
      <p:nvGrpSpPr>
        <p:cNvPr id="1" name="Shape 54"/>
        <p:cNvGrpSpPr/>
        <p:nvPr/>
      </p:nvGrpSpPr>
      <p:grpSpPr>
        <a:xfrm>
          <a:off x="0" y="0"/>
          <a:ext cx="0" cy="0"/>
          <a:chOff x="0" y="0"/>
          <a:chExt cx="0" cy="0"/>
        </a:xfrm>
      </p:grpSpPr>
      <p:sp>
        <p:nvSpPr>
          <p:cNvPr id="55" name="Google Shape;55;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Obsah s titulkem" type="objTx">
  <p:cSld name="OBJECT_WITH_CAPTION_TEXT">
    <p:spTree>
      <p:nvGrpSpPr>
        <p:cNvPr id="1" name="Shape 58"/>
        <p:cNvGrpSpPr/>
        <p:nvPr/>
      </p:nvGrpSpPr>
      <p:grpSpPr>
        <a:xfrm>
          <a:off x="0" y="0"/>
          <a:ext cx="0" cy="0"/>
          <a:chOff x="0" y="0"/>
          <a:chExt cx="0" cy="0"/>
        </a:xfrm>
      </p:grpSpPr>
      <p:sp>
        <p:nvSpPr>
          <p:cNvPr id="59" name="Google Shape;59;p3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3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Obrázek s titulkem" type="picTx">
  <p:cSld name="PICTURE_WITH_CAPTION_TEXT">
    <p:spTree>
      <p:nvGrpSpPr>
        <p:cNvPr id="1" name="Shape 65"/>
        <p:cNvGrpSpPr/>
        <p:nvPr/>
      </p:nvGrpSpPr>
      <p:grpSpPr>
        <a:xfrm>
          <a:off x="0" y="0"/>
          <a:ext cx="0" cy="0"/>
          <a:chOff x="0" y="0"/>
          <a:chExt cx="0" cy="0"/>
        </a:xfrm>
      </p:grpSpPr>
      <p:sp>
        <p:nvSpPr>
          <p:cNvPr id="66" name="Google Shape;66;p3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5"/>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8" name="Google Shape;68;p3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Nadpis a svislý text" type="vertTx">
  <p:cSld name="VERTICAL_TEXT">
    <p:spTree>
      <p:nvGrpSpPr>
        <p:cNvPr id="1" name="Shape 72"/>
        <p:cNvGrpSpPr/>
        <p:nvPr/>
      </p:nvGrpSpPr>
      <p:grpSpPr>
        <a:xfrm>
          <a:off x="0" y="0"/>
          <a:ext cx="0" cy="0"/>
          <a:chOff x="0" y="0"/>
          <a:chExt cx="0" cy="0"/>
        </a:xfrm>
      </p:grpSpPr>
      <p:sp>
        <p:nvSpPr>
          <p:cNvPr id="73" name="Google Shape;73;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3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vislý nadpis a text" type="vertTitleAndTx">
  <p:cSld name="VERTICAL_TITLE_AND_VERTICAL_TEXT">
    <p:spTree>
      <p:nvGrpSpPr>
        <p:cNvPr id="1" name="Shape 78"/>
        <p:cNvGrpSpPr/>
        <p:nvPr/>
      </p:nvGrpSpPr>
      <p:grpSpPr>
        <a:xfrm>
          <a:off x="0" y="0"/>
          <a:ext cx="0" cy="0"/>
          <a:chOff x="0" y="0"/>
          <a:chExt cx="0" cy="0"/>
        </a:xfrm>
      </p:grpSpPr>
      <p:sp>
        <p:nvSpPr>
          <p:cNvPr id="79" name="Google Shape;79;p3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3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cs-CZ"/>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cs-CZ"/>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chart" Target="../charts/char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4"/>
        <p:cNvGrpSpPr/>
        <p:nvPr/>
      </p:nvGrpSpPr>
      <p:grpSpPr>
        <a:xfrm>
          <a:off x="0" y="0"/>
          <a:ext cx="0" cy="0"/>
          <a:chOff x="0" y="0"/>
          <a:chExt cx="0" cy="0"/>
        </a:xfrm>
      </p:grpSpPr>
      <p:sp>
        <p:nvSpPr>
          <p:cNvPr id="95" name="Google Shape;95;p2"/>
          <p:cNvSpPr txBox="1">
            <a:spLocks noGrp="1"/>
          </p:cNvSpPr>
          <p:nvPr>
            <p:ph type="subTitle" idx="1"/>
          </p:nvPr>
        </p:nvSpPr>
        <p:spPr>
          <a:xfrm>
            <a:off x="1545033" y="1561864"/>
            <a:ext cx="8869015" cy="1471748"/>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002060"/>
              </a:buClr>
              <a:buSzPts val="4000"/>
              <a:buNone/>
            </a:pPr>
            <a:r>
              <a:rPr lang="en-GB" sz="4000" b="1" dirty="0">
                <a:solidFill>
                  <a:srgbClr val="002060"/>
                </a:solidFill>
              </a:rPr>
              <a:t>EES Membership Survey 2021</a:t>
            </a:r>
            <a:endParaRPr lang="en-GB" dirty="0"/>
          </a:p>
          <a:p>
            <a:pPr marL="0" lvl="0" indent="0" algn="ctr" rtl="0">
              <a:lnSpc>
                <a:spcPct val="90000"/>
              </a:lnSpc>
              <a:spcBef>
                <a:spcPts val="1000"/>
              </a:spcBef>
              <a:spcAft>
                <a:spcPts val="0"/>
              </a:spcAft>
              <a:buClr>
                <a:srgbClr val="002060"/>
              </a:buClr>
              <a:buSzPts val="4000"/>
              <a:buNone/>
            </a:pPr>
            <a:r>
              <a:rPr lang="en-GB" sz="4000" dirty="0">
                <a:solidFill>
                  <a:srgbClr val="002060"/>
                </a:solidFill>
              </a:rPr>
              <a:t>Quantitative Results</a:t>
            </a:r>
            <a:endParaRPr lang="en-GB" dirty="0"/>
          </a:p>
        </p:txBody>
      </p:sp>
      <p:sp>
        <p:nvSpPr>
          <p:cNvPr id="96" name="Google Shape;9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cs-CZ"/>
              <a:t>1</a:t>
            </a:fld>
            <a:endParaRPr/>
          </a:p>
        </p:txBody>
      </p:sp>
      <p:sp>
        <p:nvSpPr>
          <p:cNvPr id="97" name="Google Shape;97;p2"/>
          <p:cNvSpPr/>
          <p:nvPr/>
        </p:nvSpPr>
        <p:spPr>
          <a:xfrm>
            <a:off x="0" y="0"/>
            <a:ext cx="12192000" cy="1325563"/>
          </a:xfrm>
          <a:prstGeom prst="rect">
            <a:avLst/>
          </a:prstGeom>
          <a:solidFill>
            <a:srgbClr val="002060"/>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8" name="Google Shape;98;p2"/>
          <p:cNvSpPr/>
          <p:nvPr/>
        </p:nvSpPr>
        <p:spPr>
          <a:xfrm>
            <a:off x="0" y="5532437"/>
            <a:ext cx="12192000" cy="1325563"/>
          </a:xfrm>
          <a:prstGeom prst="rect">
            <a:avLst/>
          </a:prstGeom>
          <a:solidFill>
            <a:srgbClr val="002060"/>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6" name="Google Shape;90;p1">
            <a:extLst>
              <a:ext uri="{FF2B5EF4-FFF2-40B4-BE49-F238E27FC236}">
                <a16:creationId xmlns:a16="http://schemas.microsoft.com/office/drawing/2014/main" id="{04174646-B8E3-1443-8C0D-C5B6211BAE76}"/>
              </a:ext>
            </a:extLst>
          </p:cNvPr>
          <p:cNvPicPr preferRelativeResize="0"/>
          <p:nvPr/>
        </p:nvPicPr>
        <p:blipFill rotWithShape="1">
          <a:blip r:embed="rId3">
            <a:alphaModFix/>
          </a:blip>
          <a:srcRect/>
          <a:stretch/>
        </p:blipFill>
        <p:spPr>
          <a:xfrm>
            <a:off x="4084163" y="3227399"/>
            <a:ext cx="3790754" cy="163083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3"/>
          <p:cNvSpPr txBox="1">
            <a:spLocks noGrp="1"/>
          </p:cNvSpPr>
          <p:nvPr>
            <p:ph type="body" idx="1"/>
          </p:nvPr>
        </p:nvSpPr>
        <p:spPr>
          <a:xfrm>
            <a:off x="227625" y="1640388"/>
            <a:ext cx="9964887" cy="3608833"/>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002060"/>
              </a:buClr>
              <a:buSzPts val="2800"/>
              <a:buChar char="•"/>
            </a:pPr>
            <a:r>
              <a:rPr lang="en-GB" dirty="0">
                <a:solidFill>
                  <a:srgbClr val="002060"/>
                </a:solidFill>
              </a:rPr>
              <a:t>Membership survey was released on 21 January 2021</a:t>
            </a:r>
            <a:endParaRPr lang="en-GB" dirty="0"/>
          </a:p>
          <a:p>
            <a:pPr marL="228600" lvl="0" indent="-228600" algn="l" rtl="0">
              <a:lnSpc>
                <a:spcPct val="90000"/>
              </a:lnSpc>
              <a:spcBef>
                <a:spcPts val="1000"/>
              </a:spcBef>
              <a:spcAft>
                <a:spcPts val="0"/>
              </a:spcAft>
              <a:buClr>
                <a:srgbClr val="002060"/>
              </a:buClr>
              <a:buSzPts val="2800"/>
              <a:buChar char="•"/>
            </a:pPr>
            <a:r>
              <a:rPr lang="en-GB" dirty="0">
                <a:solidFill>
                  <a:srgbClr val="002060"/>
                </a:solidFill>
              </a:rPr>
              <a:t>Deadline was 3 February 2021 </a:t>
            </a:r>
            <a:endParaRPr lang="en-GB" dirty="0"/>
          </a:p>
          <a:p>
            <a:pPr marL="228600" lvl="0" indent="-228600" algn="l" rtl="0">
              <a:lnSpc>
                <a:spcPct val="90000"/>
              </a:lnSpc>
              <a:spcBef>
                <a:spcPts val="1000"/>
              </a:spcBef>
              <a:spcAft>
                <a:spcPts val="0"/>
              </a:spcAft>
              <a:buClr>
                <a:srgbClr val="002060"/>
              </a:buClr>
              <a:buSzPts val="2800"/>
              <a:buChar char="•"/>
            </a:pPr>
            <a:r>
              <a:rPr lang="en-GB" dirty="0">
                <a:solidFill>
                  <a:srgbClr val="002060"/>
                </a:solidFill>
              </a:rPr>
              <a:t>Dissemination was </a:t>
            </a:r>
            <a:r>
              <a:rPr lang="en-GB" dirty="0" err="1">
                <a:solidFill>
                  <a:srgbClr val="002060"/>
                </a:solidFill>
              </a:rPr>
              <a:t>donoe</a:t>
            </a:r>
            <a:r>
              <a:rPr lang="en-GB" dirty="0">
                <a:solidFill>
                  <a:srgbClr val="002060"/>
                </a:solidFill>
              </a:rPr>
              <a:t> via mailing, social media, </a:t>
            </a:r>
            <a:r>
              <a:rPr lang="en-GB" dirty="0" err="1">
                <a:solidFill>
                  <a:srgbClr val="002060"/>
                </a:solidFill>
              </a:rPr>
              <a:t>EuropEval</a:t>
            </a:r>
            <a:r>
              <a:rPr lang="en-GB" dirty="0">
                <a:solidFill>
                  <a:srgbClr val="002060"/>
                </a:solidFill>
              </a:rPr>
              <a:t> Digest (link in members-only part of the website when disseminated publicly)</a:t>
            </a:r>
          </a:p>
          <a:p>
            <a:pPr marL="228600" lvl="0" indent="-228600" algn="l" rtl="0">
              <a:lnSpc>
                <a:spcPct val="90000"/>
              </a:lnSpc>
              <a:spcBef>
                <a:spcPts val="1000"/>
              </a:spcBef>
              <a:spcAft>
                <a:spcPts val="0"/>
              </a:spcAft>
              <a:buClr>
                <a:srgbClr val="002060"/>
              </a:buClr>
              <a:buSzPts val="2800"/>
              <a:buChar char="•"/>
            </a:pPr>
            <a:r>
              <a:rPr lang="en-GB" dirty="0">
                <a:solidFill>
                  <a:srgbClr val="002060"/>
                </a:solidFill>
              </a:rPr>
              <a:t>Total of responses 66</a:t>
            </a:r>
            <a:endParaRPr lang="en-GB" dirty="0"/>
          </a:p>
          <a:p>
            <a:pPr marL="0" lvl="0" indent="0" algn="l" rtl="0">
              <a:lnSpc>
                <a:spcPct val="90000"/>
              </a:lnSpc>
              <a:spcBef>
                <a:spcPts val="1000"/>
              </a:spcBef>
              <a:spcAft>
                <a:spcPts val="0"/>
              </a:spcAft>
              <a:buClr>
                <a:schemeClr val="dk1"/>
              </a:buClr>
              <a:buSzPts val="1200"/>
              <a:buNone/>
            </a:pPr>
            <a:endParaRPr lang="en-GB" sz="1200" dirty="0">
              <a:solidFill>
                <a:srgbClr val="002060"/>
              </a:solidFill>
            </a:endParaRPr>
          </a:p>
          <a:p>
            <a:pPr marL="0" lvl="0" indent="0" algn="l" rtl="0">
              <a:lnSpc>
                <a:spcPct val="90000"/>
              </a:lnSpc>
              <a:spcBef>
                <a:spcPts val="1000"/>
              </a:spcBef>
              <a:spcAft>
                <a:spcPts val="0"/>
              </a:spcAft>
              <a:buClr>
                <a:schemeClr val="dk1"/>
              </a:buClr>
              <a:buSzPts val="2800"/>
              <a:buNone/>
            </a:pPr>
            <a:endParaRPr lang="en-GB" dirty="0"/>
          </a:p>
        </p:txBody>
      </p:sp>
      <p:sp>
        <p:nvSpPr>
          <p:cNvPr id="104" name="Google Shape;104;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cs-CZ"/>
              <a:t>2</a:t>
            </a:fld>
            <a:endParaRPr/>
          </a:p>
        </p:txBody>
      </p:sp>
      <p:sp>
        <p:nvSpPr>
          <p:cNvPr id="105" name="Google Shape;105;p3"/>
          <p:cNvSpPr/>
          <p:nvPr/>
        </p:nvSpPr>
        <p:spPr>
          <a:xfrm>
            <a:off x="0" y="0"/>
            <a:ext cx="12192000" cy="1325563"/>
          </a:xfrm>
          <a:prstGeom prst="rect">
            <a:avLst/>
          </a:prstGeom>
          <a:solidFill>
            <a:srgbClr val="002060"/>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6" name="Google Shape;106;p3"/>
          <p:cNvSpPr txBox="1"/>
          <p:nvPr/>
        </p:nvSpPr>
        <p:spPr>
          <a:xfrm>
            <a:off x="152400" y="36513"/>
            <a:ext cx="10515600"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lt1"/>
              </a:buClr>
              <a:buSzPts val="3200"/>
              <a:buFont typeface="Calibri"/>
              <a:buNone/>
            </a:pPr>
            <a:r>
              <a:rPr lang="cs-CZ" sz="3200" b="1" i="0" u="none" strike="noStrike" cap="none">
                <a:solidFill>
                  <a:schemeClr val="lt1"/>
                </a:solidFill>
                <a:latin typeface="Calibri"/>
                <a:ea typeface="Calibri"/>
                <a:cs typeface="Calibri"/>
                <a:sym typeface="Calibri"/>
              </a:rPr>
              <a:t>EES Membership survey January 2021</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cs-CZ"/>
              <a:t>3</a:t>
            </a:fld>
            <a:endParaRPr/>
          </a:p>
        </p:txBody>
      </p:sp>
      <p:sp>
        <p:nvSpPr>
          <p:cNvPr id="112" name="Google Shape;112;p4"/>
          <p:cNvSpPr/>
          <p:nvPr/>
        </p:nvSpPr>
        <p:spPr>
          <a:xfrm>
            <a:off x="0" y="0"/>
            <a:ext cx="12192000" cy="1325563"/>
          </a:xfrm>
          <a:prstGeom prst="rect">
            <a:avLst/>
          </a:prstGeom>
          <a:solidFill>
            <a:srgbClr val="002060"/>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3" name="Google Shape;113;p4"/>
          <p:cNvSpPr txBox="1"/>
          <p:nvPr/>
        </p:nvSpPr>
        <p:spPr>
          <a:xfrm>
            <a:off x="152400" y="36513"/>
            <a:ext cx="10515600"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lt1"/>
              </a:buClr>
              <a:buSzPts val="3200"/>
              <a:buFont typeface="Calibri"/>
              <a:buNone/>
            </a:pPr>
            <a:r>
              <a:rPr lang="cs-CZ" sz="3200" b="1" i="0" u="none" strike="noStrike" cap="none">
                <a:solidFill>
                  <a:schemeClr val="lt1"/>
                </a:solidFill>
                <a:latin typeface="Calibri"/>
                <a:ea typeface="Calibri"/>
                <a:cs typeface="Calibri"/>
                <a:sym typeface="Calibri"/>
              </a:rPr>
              <a:t>Q1 Are you an individual or institutional member of the EES?</a:t>
            </a:r>
            <a:endParaRPr sz="3200" b="1" i="0" u="none" strike="noStrike" cap="none">
              <a:solidFill>
                <a:schemeClr val="lt1"/>
              </a:solidFill>
              <a:latin typeface="Calibri"/>
              <a:ea typeface="Calibri"/>
              <a:cs typeface="Calibri"/>
              <a:sym typeface="Calibri"/>
            </a:endParaRPr>
          </a:p>
        </p:txBody>
      </p:sp>
      <p:graphicFrame>
        <p:nvGraphicFramePr>
          <p:cNvPr id="114" name="Google Shape;114;p4"/>
          <p:cNvGraphicFramePr/>
          <p:nvPr/>
        </p:nvGraphicFramePr>
        <p:xfrm>
          <a:off x="451632" y="1615631"/>
          <a:ext cx="5400000" cy="3240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5" name="Google Shape;115;p4"/>
          <p:cNvGraphicFramePr/>
          <p:nvPr/>
        </p:nvGraphicFramePr>
        <p:xfrm>
          <a:off x="5241544" y="5018722"/>
          <a:ext cx="6471925" cy="1520190"/>
        </p:xfrm>
        <a:graphic>
          <a:graphicData uri="http://schemas.openxmlformats.org/drawingml/2006/table">
            <a:tbl>
              <a:tblPr>
                <a:noFill/>
                <a:tableStyleId>{0AB12B48-07E9-4988-89D4-CAC86040B16F}</a:tableStyleId>
              </a:tblPr>
              <a:tblGrid>
                <a:gridCol w="3469975">
                  <a:extLst>
                    <a:ext uri="{9D8B030D-6E8A-4147-A177-3AD203B41FA5}">
                      <a16:colId xmlns:a16="http://schemas.microsoft.com/office/drawing/2014/main" val="20000"/>
                    </a:ext>
                  </a:extLst>
                </a:gridCol>
                <a:gridCol w="163035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tblGrid>
              <a:tr h="190500">
                <a:tc>
                  <a:txBody>
                    <a:bodyPr/>
                    <a:lstStyle/>
                    <a:p>
                      <a:pPr marL="0" marR="0" lvl="0" indent="0" algn="ctr" rtl="0">
                        <a:lnSpc>
                          <a:spcPct val="100000"/>
                        </a:lnSpc>
                        <a:spcBef>
                          <a:spcPts val="0"/>
                        </a:spcBef>
                        <a:spcAft>
                          <a:spcPts val="0"/>
                        </a:spcAft>
                        <a:buClr>
                          <a:srgbClr val="000000"/>
                        </a:buClr>
                        <a:buSzPts val="1600"/>
                        <a:buFont typeface="Arial"/>
                        <a:buNone/>
                      </a:pPr>
                      <a:r>
                        <a:rPr lang="cs-CZ" sz="1600" b="1" u="none" strike="noStrike" cap="none"/>
                        <a:t>Answer Choices</a:t>
                      </a:r>
                      <a:endParaRPr sz="1600" b="1" i="0" u="none" strike="noStrike" cap="none">
                        <a:solidFill>
                          <a:srgbClr val="333333"/>
                        </a:solidFill>
                        <a:latin typeface="Arial"/>
                        <a:ea typeface="Arial"/>
                        <a:cs typeface="Arial"/>
                        <a:sym typeface="Arial"/>
                      </a:endParaRPr>
                    </a:p>
                  </a:txBody>
                  <a:tcPr marL="9525" marR="9525" marT="9525" marB="0" anchor="b"/>
                </a:tc>
                <a:tc gridSpan="2">
                  <a:txBody>
                    <a:bodyPr/>
                    <a:lstStyle/>
                    <a:p>
                      <a:pPr marL="0" marR="0" lvl="0" indent="0" algn="ctr" rtl="0">
                        <a:lnSpc>
                          <a:spcPct val="100000"/>
                        </a:lnSpc>
                        <a:spcBef>
                          <a:spcPts val="0"/>
                        </a:spcBef>
                        <a:spcAft>
                          <a:spcPts val="0"/>
                        </a:spcAft>
                        <a:buClr>
                          <a:srgbClr val="000000"/>
                        </a:buClr>
                        <a:buSzPts val="1600"/>
                        <a:buFont typeface="Arial"/>
                        <a:buNone/>
                      </a:pPr>
                      <a:r>
                        <a:rPr lang="cs-CZ" sz="1600" b="1" u="none" strike="noStrike" cap="none"/>
                        <a:t>Responses</a:t>
                      </a:r>
                      <a:endParaRPr sz="1600" b="1" i="0" u="none" strike="noStrike" cap="none">
                        <a:solidFill>
                          <a:srgbClr val="333333"/>
                        </a:solidFill>
                        <a:latin typeface="Arial"/>
                        <a:ea typeface="Arial"/>
                        <a:cs typeface="Arial"/>
                        <a:sym typeface="Arial"/>
                      </a:endParaRPr>
                    </a:p>
                  </a:txBody>
                  <a:tcPr marL="9525" marR="9525" marT="9525" marB="0" anchor="b"/>
                </a:tc>
                <a:tc hMerge="1">
                  <a:txBody>
                    <a:bodyPr/>
                    <a:lstStyle/>
                    <a:p>
                      <a:endParaRPr lang="en-US"/>
                    </a:p>
                  </a:txBody>
                  <a:tcPr/>
                </a:tc>
                <a:extLst>
                  <a:ext uri="{0D108BD9-81ED-4DB2-BD59-A6C34878D82A}">
                    <a16:rowId xmlns:a16="http://schemas.microsoft.com/office/drawing/2014/main" val="10000"/>
                  </a:ext>
                </a:extLst>
              </a:tr>
              <a:tr h="190500">
                <a:tc>
                  <a:txBody>
                    <a:bodyPr/>
                    <a:lstStyle/>
                    <a:p>
                      <a:pPr marL="0" marR="0" lvl="0" indent="0" algn="l" rtl="0">
                        <a:lnSpc>
                          <a:spcPct val="100000"/>
                        </a:lnSpc>
                        <a:spcBef>
                          <a:spcPts val="0"/>
                        </a:spcBef>
                        <a:spcAft>
                          <a:spcPts val="0"/>
                        </a:spcAft>
                        <a:buClr>
                          <a:srgbClr val="000000"/>
                        </a:buClr>
                        <a:buSzPts val="1600"/>
                        <a:buFont typeface="Arial"/>
                        <a:buNone/>
                      </a:pPr>
                      <a:r>
                        <a:rPr lang="cs-CZ" sz="1600" u="none" strike="noStrike" cap="none"/>
                        <a:t>Individual Member</a:t>
                      </a:r>
                      <a:endParaRPr sz="1600" b="0"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90,91%</a:t>
                      </a:r>
                      <a:endParaRPr sz="1600" b="0"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60</a:t>
                      </a:r>
                      <a:endParaRPr sz="1600" b="0" i="0" u="none" strike="noStrike" cap="none">
                        <a:solidFill>
                          <a:srgbClr val="333333"/>
                        </a:solidFill>
                        <a:latin typeface="Arial"/>
                        <a:ea typeface="Arial"/>
                        <a:cs typeface="Arial"/>
                        <a:sym typeface="Arial"/>
                      </a:endParaRPr>
                    </a:p>
                  </a:txBody>
                  <a:tcPr marL="9525" marR="9525" marT="9525" marB="0" anchor="b"/>
                </a:tc>
                <a:extLst>
                  <a:ext uri="{0D108BD9-81ED-4DB2-BD59-A6C34878D82A}">
                    <a16:rowId xmlns:a16="http://schemas.microsoft.com/office/drawing/2014/main" val="10001"/>
                  </a:ext>
                </a:extLst>
              </a:tr>
              <a:tr h="190500">
                <a:tc>
                  <a:txBody>
                    <a:bodyPr/>
                    <a:lstStyle/>
                    <a:p>
                      <a:pPr marL="0" marR="0" lvl="0" indent="0" algn="l" rtl="0">
                        <a:lnSpc>
                          <a:spcPct val="100000"/>
                        </a:lnSpc>
                        <a:spcBef>
                          <a:spcPts val="0"/>
                        </a:spcBef>
                        <a:spcAft>
                          <a:spcPts val="0"/>
                        </a:spcAft>
                        <a:buClr>
                          <a:srgbClr val="000000"/>
                        </a:buClr>
                        <a:buSzPts val="1600"/>
                        <a:buFont typeface="Arial"/>
                        <a:buNone/>
                      </a:pPr>
                      <a:r>
                        <a:rPr lang="cs-CZ" sz="1600" u="none" strike="noStrike" cap="none"/>
                        <a:t>Institutional Member</a:t>
                      </a:r>
                      <a:endParaRPr sz="1600" b="0"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9,09%</a:t>
                      </a:r>
                      <a:endParaRPr sz="1600" b="0"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6</a:t>
                      </a:r>
                      <a:endParaRPr sz="1600" b="0" i="0" u="none" strike="noStrike" cap="none">
                        <a:solidFill>
                          <a:srgbClr val="333333"/>
                        </a:solidFill>
                        <a:latin typeface="Arial"/>
                        <a:ea typeface="Arial"/>
                        <a:cs typeface="Arial"/>
                        <a:sym typeface="Arial"/>
                      </a:endParaRPr>
                    </a:p>
                  </a:txBody>
                  <a:tcPr marL="9525" marR="9525" marT="9525" marB="0" anchor="b"/>
                </a:tc>
                <a:extLst>
                  <a:ext uri="{0D108BD9-81ED-4DB2-BD59-A6C34878D82A}">
                    <a16:rowId xmlns:a16="http://schemas.microsoft.com/office/drawing/2014/main" val="10002"/>
                  </a:ext>
                </a:extLst>
              </a:tr>
              <a:tr h="190500">
                <a:tc>
                  <a:txBody>
                    <a:bodyPr/>
                    <a:lstStyle/>
                    <a:p>
                      <a:pPr marL="0" marR="0" lvl="0" indent="0" algn="l" rtl="0">
                        <a:lnSpc>
                          <a:spcPct val="100000"/>
                        </a:lnSpc>
                        <a:spcBef>
                          <a:spcPts val="0"/>
                        </a:spcBef>
                        <a:spcAft>
                          <a:spcPts val="0"/>
                        </a:spcAft>
                        <a:buClr>
                          <a:srgbClr val="000000"/>
                        </a:buClr>
                        <a:buSzPts val="1600"/>
                        <a:buFont typeface="Arial"/>
                        <a:buNone/>
                      </a:pPr>
                      <a:r>
                        <a:rPr lang="cs-CZ" sz="1600" u="none" strike="noStrike" cap="none"/>
                        <a:t>I am not sure</a:t>
                      </a:r>
                      <a:endParaRPr sz="1600" b="0"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0,00%</a:t>
                      </a:r>
                      <a:endParaRPr sz="1600" b="0"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0</a:t>
                      </a:r>
                      <a:endParaRPr sz="1600" b="0" i="0" u="none" strike="noStrike" cap="none">
                        <a:solidFill>
                          <a:srgbClr val="333333"/>
                        </a:solidFill>
                        <a:latin typeface="Arial"/>
                        <a:ea typeface="Arial"/>
                        <a:cs typeface="Arial"/>
                        <a:sym typeface="Arial"/>
                      </a:endParaRPr>
                    </a:p>
                  </a:txBody>
                  <a:tcPr marL="9525" marR="9525" marT="9525" marB="0" anchor="b"/>
                </a:tc>
                <a:extLst>
                  <a:ext uri="{0D108BD9-81ED-4DB2-BD59-A6C34878D82A}">
                    <a16:rowId xmlns:a16="http://schemas.microsoft.com/office/drawing/2014/main" val="10003"/>
                  </a:ext>
                </a:extLst>
              </a:tr>
              <a:tr h="190500">
                <a:tc>
                  <a:txBody>
                    <a:bodyPr/>
                    <a:lstStyle/>
                    <a:p>
                      <a:pPr marL="0" marR="0" lvl="0" indent="0" algn="l" rtl="0">
                        <a:lnSpc>
                          <a:spcPct val="100000"/>
                        </a:lnSpc>
                        <a:spcBef>
                          <a:spcPts val="0"/>
                        </a:spcBef>
                        <a:spcAft>
                          <a:spcPts val="0"/>
                        </a:spcAft>
                        <a:buClr>
                          <a:srgbClr val="000000"/>
                        </a:buClr>
                        <a:buSzPts val="1600"/>
                        <a:buFont typeface="Arial"/>
                        <a:buNone/>
                      </a:pPr>
                      <a:endParaRPr sz="1600" b="1"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l" rtl="0">
                        <a:lnSpc>
                          <a:spcPct val="100000"/>
                        </a:lnSpc>
                        <a:spcBef>
                          <a:spcPts val="0"/>
                        </a:spcBef>
                        <a:spcAft>
                          <a:spcPts val="0"/>
                        </a:spcAft>
                        <a:buClr>
                          <a:srgbClr val="000000"/>
                        </a:buClr>
                        <a:buSzPts val="1600"/>
                        <a:buFont typeface="Arial"/>
                        <a:buNone/>
                      </a:pPr>
                      <a:r>
                        <a:rPr lang="cs-CZ" sz="1600" b="1" u="none" strike="noStrike" cap="none"/>
                        <a:t>Answered</a:t>
                      </a:r>
                      <a:endParaRPr sz="1600" b="1"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b="1" u="none" strike="noStrike" cap="none"/>
                        <a:t>66</a:t>
                      </a:r>
                      <a:endParaRPr sz="1600" b="1" i="0" u="none" strike="noStrike" cap="none">
                        <a:solidFill>
                          <a:srgbClr val="333333"/>
                        </a:solidFill>
                        <a:latin typeface="Arial"/>
                        <a:ea typeface="Arial"/>
                        <a:cs typeface="Arial"/>
                        <a:sym typeface="Arial"/>
                      </a:endParaRPr>
                    </a:p>
                  </a:txBody>
                  <a:tcPr marL="9525" marR="9525" marT="9525" marB="0" anchor="b"/>
                </a:tc>
                <a:extLst>
                  <a:ext uri="{0D108BD9-81ED-4DB2-BD59-A6C34878D82A}">
                    <a16:rowId xmlns:a16="http://schemas.microsoft.com/office/drawing/2014/main" val="10004"/>
                  </a:ext>
                </a:extLst>
              </a:tr>
              <a:tr h="190500">
                <a:tc>
                  <a:txBody>
                    <a:bodyPr/>
                    <a:lstStyle/>
                    <a:p>
                      <a:pPr marL="0" marR="0" lvl="0" indent="0" algn="l" rtl="0">
                        <a:lnSpc>
                          <a:spcPct val="100000"/>
                        </a:lnSpc>
                        <a:spcBef>
                          <a:spcPts val="0"/>
                        </a:spcBef>
                        <a:spcAft>
                          <a:spcPts val="0"/>
                        </a:spcAft>
                        <a:buClr>
                          <a:srgbClr val="000000"/>
                        </a:buClr>
                        <a:buSzPts val="1600"/>
                        <a:buFont typeface="Arial"/>
                        <a:buNone/>
                      </a:pPr>
                      <a:endParaRPr sz="1600" b="1"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l" rtl="0">
                        <a:lnSpc>
                          <a:spcPct val="100000"/>
                        </a:lnSpc>
                        <a:spcBef>
                          <a:spcPts val="0"/>
                        </a:spcBef>
                        <a:spcAft>
                          <a:spcPts val="0"/>
                        </a:spcAft>
                        <a:buClr>
                          <a:srgbClr val="000000"/>
                        </a:buClr>
                        <a:buSzPts val="1600"/>
                        <a:buFont typeface="Arial"/>
                        <a:buNone/>
                      </a:pPr>
                      <a:r>
                        <a:rPr lang="cs-CZ" sz="1600" u="none" strike="noStrike" cap="none"/>
                        <a:t>Skipped</a:t>
                      </a:r>
                      <a:endParaRPr sz="1600" b="1"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0</a:t>
                      </a:r>
                      <a:endParaRPr sz="1600" b="1" i="0" u="none" strike="noStrike" cap="none">
                        <a:solidFill>
                          <a:srgbClr val="333333"/>
                        </a:solidFill>
                        <a:latin typeface="Arial"/>
                        <a:ea typeface="Arial"/>
                        <a:cs typeface="Arial"/>
                        <a:sym typeface="Arial"/>
                      </a:endParaRPr>
                    </a:p>
                  </a:txBody>
                  <a:tcPr marL="9525" marR="9525" marT="9525" marB="0" anchor="b"/>
                </a:tc>
                <a:extLst>
                  <a:ext uri="{0D108BD9-81ED-4DB2-BD59-A6C34878D82A}">
                    <a16:rowId xmlns:a16="http://schemas.microsoft.com/office/drawing/2014/main" val="10005"/>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cs-CZ"/>
              <a:t>4</a:t>
            </a:fld>
            <a:endParaRPr/>
          </a:p>
        </p:txBody>
      </p:sp>
      <p:sp>
        <p:nvSpPr>
          <p:cNvPr id="122" name="Google Shape;122;p5"/>
          <p:cNvSpPr/>
          <p:nvPr/>
        </p:nvSpPr>
        <p:spPr>
          <a:xfrm>
            <a:off x="0" y="0"/>
            <a:ext cx="12192000" cy="1325563"/>
          </a:xfrm>
          <a:prstGeom prst="rect">
            <a:avLst/>
          </a:prstGeom>
          <a:solidFill>
            <a:srgbClr val="002060"/>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3" name="Google Shape;123;p5"/>
          <p:cNvSpPr txBox="1"/>
          <p:nvPr/>
        </p:nvSpPr>
        <p:spPr>
          <a:xfrm>
            <a:off x="152400" y="36513"/>
            <a:ext cx="10515600"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lt1"/>
              </a:buClr>
              <a:buSzPts val="3200"/>
              <a:buFont typeface="Calibri"/>
              <a:buNone/>
            </a:pPr>
            <a:r>
              <a:rPr lang="cs-CZ" sz="3200" b="1" i="0" u="none" strike="noStrike" cap="none">
                <a:solidFill>
                  <a:schemeClr val="lt1"/>
                </a:solidFill>
                <a:latin typeface="Calibri"/>
                <a:ea typeface="Calibri"/>
                <a:cs typeface="Calibri"/>
                <a:sym typeface="Calibri"/>
              </a:rPr>
              <a:t>Q2 What country are you based in?</a:t>
            </a:r>
            <a:endParaRPr sz="3200" b="1" i="0" u="none" strike="noStrike" cap="none">
              <a:solidFill>
                <a:schemeClr val="lt1"/>
              </a:solidFill>
              <a:latin typeface="Calibri"/>
              <a:ea typeface="Calibri"/>
              <a:cs typeface="Calibri"/>
              <a:sym typeface="Calibri"/>
            </a:endParaRPr>
          </a:p>
        </p:txBody>
      </p:sp>
      <p:sp>
        <p:nvSpPr>
          <p:cNvPr id="124" name="Google Shape;124;p5"/>
          <p:cNvSpPr txBox="1">
            <a:spLocks noGrp="1"/>
          </p:cNvSpPr>
          <p:nvPr>
            <p:ph type="body" idx="1"/>
          </p:nvPr>
        </p:nvSpPr>
        <p:spPr>
          <a:xfrm>
            <a:off x="227625" y="1640388"/>
            <a:ext cx="11964375" cy="3608833"/>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002060"/>
              </a:buClr>
              <a:buSzPts val="2800"/>
              <a:buChar char="•"/>
            </a:pPr>
            <a:r>
              <a:rPr lang="cs-CZ">
                <a:solidFill>
                  <a:srgbClr val="002060"/>
                </a:solidFill>
              </a:rPr>
              <a:t>Nearly 70% of respondents are based in Europe</a:t>
            </a:r>
            <a:endParaRPr/>
          </a:p>
          <a:p>
            <a:pPr marL="228600" lvl="0" indent="-228600" algn="l" rtl="0">
              <a:lnSpc>
                <a:spcPct val="90000"/>
              </a:lnSpc>
              <a:spcBef>
                <a:spcPts val="1000"/>
              </a:spcBef>
              <a:spcAft>
                <a:spcPts val="0"/>
              </a:spcAft>
              <a:buClr>
                <a:srgbClr val="002060"/>
              </a:buClr>
              <a:buSzPts val="2800"/>
              <a:buChar char="•"/>
            </a:pPr>
            <a:r>
              <a:rPr lang="cs-CZ">
                <a:solidFill>
                  <a:srgbClr val="002060"/>
                </a:solidFill>
              </a:rPr>
              <a:t>Overall top responding countries are: </a:t>
            </a:r>
            <a:endParaRPr>
              <a:solidFill>
                <a:srgbClr val="002060"/>
              </a:solidFill>
            </a:endParaRPr>
          </a:p>
          <a:p>
            <a:pPr marL="685800" lvl="1" indent="-228600" algn="l" rtl="0">
              <a:lnSpc>
                <a:spcPct val="90000"/>
              </a:lnSpc>
              <a:spcBef>
                <a:spcPts val="500"/>
              </a:spcBef>
              <a:spcAft>
                <a:spcPts val="0"/>
              </a:spcAft>
              <a:buClr>
                <a:srgbClr val="002060"/>
              </a:buClr>
              <a:buSzPts val="2400"/>
              <a:buChar char="•"/>
            </a:pPr>
            <a:r>
              <a:rPr lang="cs-CZ">
                <a:solidFill>
                  <a:srgbClr val="002060"/>
                </a:solidFill>
              </a:rPr>
              <a:t>Switzerland (7)</a:t>
            </a:r>
            <a:endParaRPr>
              <a:solidFill>
                <a:srgbClr val="002060"/>
              </a:solidFill>
            </a:endParaRPr>
          </a:p>
          <a:p>
            <a:pPr marL="685800" lvl="1" indent="-228600" algn="l" rtl="0">
              <a:lnSpc>
                <a:spcPct val="90000"/>
              </a:lnSpc>
              <a:spcBef>
                <a:spcPts val="500"/>
              </a:spcBef>
              <a:spcAft>
                <a:spcPts val="0"/>
              </a:spcAft>
              <a:buClr>
                <a:srgbClr val="002060"/>
              </a:buClr>
              <a:buSzPts val="2400"/>
              <a:buChar char="•"/>
            </a:pPr>
            <a:r>
              <a:rPr lang="cs-CZ">
                <a:solidFill>
                  <a:srgbClr val="002060"/>
                </a:solidFill>
              </a:rPr>
              <a:t>France (6)</a:t>
            </a:r>
            <a:endParaRPr>
              <a:solidFill>
                <a:srgbClr val="002060"/>
              </a:solidFill>
            </a:endParaRPr>
          </a:p>
          <a:p>
            <a:pPr marL="685800" lvl="1" indent="-228600" algn="l" rtl="0">
              <a:lnSpc>
                <a:spcPct val="90000"/>
              </a:lnSpc>
              <a:spcBef>
                <a:spcPts val="500"/>
              </a:spcBef>
              <a:spcAft>
                <a:spcPts val="0"/>
              </a:spcAft>
              <a:buClr>
                <a:srgbClr val="002060"/>
              </a:buClr>
              <a:buSzPts val="2400"/>
              <a:buChar char="•"/>
            </a:pPr>
            <a:r>
              <a:rPr lang="cs-CZ">
                <a:solidFill>
                  <a:srgbClr val="002060"/>
                </a:solidFill>
              </a:rPr>
              <a:t>USA (6)</a:t>
            </a:r>
            <a:endParaRPr>
              <a:solidFill>
                <a:srgbClr val="002060"/>
              </a:solidFill>
            </a:endParaRPr>
          </a:p>
          <a:p>
            <a:pPr marL="685800" lvl="1" indent="-228600" algn="l" rtl="0">
              <a:lnSpc>
                <a:spcPct val="90000"/>
              </a:lnSpc>
              <a:spcBef>
                <a:spcPts val="500"/>
              </a:spcBef>
              <a:spcAft>
                <a:spcPts val="0"/>
              </a:spcAft>
              <a:buClr>
                <a:srgbClr val="002060"/>
              </a:buClr>
              <a:buSzPts val="2400"/>
              <a:buChar char="•"/>
            </a:pPr>
            <a:r>
              <a:rPr lang="cs-CZ">
                <a:solidFill>
                  <a:srgbClr val="002060"/>
                </a:solidFill>
              </a:rPr>
              <a:t>Czech Republic (5)</a:t>
            </a:r>
            <a:endParaRPr>
              <a:solidFill>
                <a:srgbClr val="002060"/>
              </a:solidFill>
            </a:endParaRPr>
          </a:p>
          <a:p>
            <a:pPr marL="685800" lvl="1" indent="-228600" algn="l" rtl="0">
              <a:lnSpc>
                <a:spcPct val="90000"/>
              </a:lnSpc>
              <a:spcBef>
                <a:spcPts val="500"/>
              </a:spcBef>
              <a:spcAft>
                <a:spcPts val="0"/>
              </a:spcAft>
              <a:buClr>
                <a:srgbClr val="002060"/>
              </a:buClr>
              <a:buSzPts val="2400"/>
              <a:buChar char="•"/>
            </a:pPr>
            <a:r>
              <a:rPr lang="cs-CZ">
                <a:solidFill>
                  <a:srgbClr val="002060"/>
                </a:solidFill>
              </a:rPr>
              <a:t>Netherlands (5) </a:t>
            </a:r>
            <a:endParaRPr>
              <a:solidFill>
                <a:srgbClr val="002060"/>
              </a:solidFill>
            </a:endParaRPr>
          </a:p>
          <a:p>
            <a:pPr marL="685800" lvl="1" indent="-228600" algn="l" rtl="0">
              <a:lnSpc>
                <a:spcPct val="90000"/>
              </a:lnSpc>
              <a:spcBef>
                <a:spcPts val="500"/>
              </a:spcBef>
              <a:spcAft>
                <a:spcPts val="0"/>
              </a:spcAft>
              <a:buClr>
                <a:srgbClr val="002060"/>
              </a:buClr>
              <a:buSzPts val="2400"/>
              <a:buChar char="•"/>
            </a:pPr>
            <a:r>
              <a:rPr lang="cs-CZ">
                <a:solidFill>
                  <a:srgbClr val="002060"/>
                </a:solidFill>
              </a:rPr>
              <a:t>UK (5)</a:t>
            </a:r>
            <a:endParaRPr>
              <a:solidFill>
                <a:srgbClr val="002060"/>
              </a:solidFill>
            </a:endParaRPr>
          </a:p>
        </p:txBody>
      </p:sp>
      <p:graphicFrame>
        <p:nvGraphicFramePr>
          <p:cNvPr id="125" name="Google Shape;125;p5"/>
          <p:cNvGraphicFramePr/>
          <p:nvPr/>
        </p:nvGraphicFramePr>
        <p:xfrm>
          <a:off x="4869370" y="2587752"/>
          <a:ext cx="6238875" cy="395116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cs-CZ"/>
              <a:t>5</a:t>
            </a:fld>
            <a:endParaRPr/>
          </a:p>
        </p:txBody>
      </p:sp>
      <p:sp>
        <p:nvSpPr>
          <p:cNvPr id="131" name="Google Shape;131;p6"/>
          <p:cNvSpPr/>
          <p:nvPr/>
        </p:nvSpPr>
        <p:spPr>
          <a:xfrm>
            <a:off x="0" y="0"/>
            <a:ext cx="12192000" cy="1325563"/>
          </a:xfrm>
          <a:prstGeom prst="rect">
            <a:avLst/>
          </a:prstGeom>
          <a:solidFill>
            <a:srgbClr val="002060"/>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32" name="Google Shape;132;p6"/>
          <p:cNvSpPr txBox="1"/>
          <p:nvPr/>
        </p:nvSpPr>
        <p:spPr>
          <a:xfrm>
            <a:off x="152400" y="36513"/>
            <a:ext cx="10515600"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lt1"/>
              </a:buClr>
              <a:buSzPts val="3200"/>
              <a:buFont typeface="Calibri"/>
              <a:buNone/>
            </a:pPr>
            <a:r>
              <a:rPr lang="cs-CZ" sz="3200" b="1" i="0" u="none" strike="noStrike" cap="none">
                <a:solidFill>
                  <a:schemeClr val="lt1"/>
                </a:solidFill>
                <a:latin typeface="Calibri"/>
                <a:ea typeface="Calibri"/>
                <a:cs typeface="Calibri"/>
                <a:sym typeface="Calibri"/>
              </a:rPr>
              <a:t>Q3 How long have you been a member of the EES?</a:t>
            </a:r>
            <a:endParaRPr sz="3200" b="1" i="0" u="none" strike="noStrike" cap="none">
              <a:solidFill>
                <a:schemeClr val="lt1"/>
              </a:solidFill>
              <a:latin typeface="Calibri"/>
              <a:ea typeface="Calibri"/>
              <a:cs typeface="Calibri"/>
              <a:sym typeface="Calibri"/>
            </a:endParaRPr>
          </a:p>
        </p:txBody>
      </p:sp>
      <p:graphicFrame>
        <p:nvGraphicFramePr>
          <p:cNvPr id="133" name="Google Shape;133;p6"/>
          <p:cNvGraphicFramePr/>
          <p:nvPr/>
        </p:nvGraphicFramePr>
        <p:xfrm>
          <a:off x="369336" y="1524000"/>
          <a:ext cx="5726664" cy="337869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4" name="Google Shape;134;p6"/>
          <p:cNvGraphicFramePr/>
          <p:nvPr/>
        </p:nvGraphicFramePr>
        <p:xfrm>
          <a:off x="5435600" y="4583462"/>
          <a:ext cx="5918225" cy="2026920"/>
        </p:xfrm>
        <a:graphic>
          <a:graphicData uri="http://schemas.openxmlformats.org/drawingml/2006/table">
            <a:tbl>
              <a:tblPr>
                <a:noFill/>
                <a:tableStyleId>{0AB12B48-07E9-4988-89D4-CAC86040B16F}</a:tableStyleId>
              </a:tblPr>
              <a:tblGrid>
                <a:gridCol w="4108275">
                  <a:extLst>
                    <a:ext uri="{9D8B030D-6E8A-4147-A177-3AD203B41FA5}">
                      <a16:colId xmlns:a16="http://schemas.microsoft.com/office/drawing/2014/main" val="20000"/>
                    </a:ext>
                  </a:extLst>
                </a:gridCol>
                <a:gridCol w="904975">
                  <a:extLst>
                    <a:ext uri="{9D8B030D-6E8A-4147-A177-3AD203B41FA5}">
                      <a16:colId xmlns:a16="http://schemas.microsoft.com/office/drawing/2014/main" val="20001"/>
                    </a:ext>
                  </a:extLst>
                </a:gridCol>
                <a:gridCol w="904975">
                  <a:extLst>
                    <a:ext uri="{9D8B030D-6E8A-4147-A177-3AD203B41FA5}">
                      <a16:colId xmlns:a16="http://schemas.microsoft.com/office/drawing/2014/main" val="20002"/>
                    </a:ext>
                  </a:extLst>
                </a:gridCol>
              </a:tblGrid>
              <a:tr h="190500">
                <a:tc>
                  <a:txBody>
                    <a:bodyPr/>
                    <a:lstStyle/>
                    <a:p>
                      <a:pPr marL="0" marR="0" lvl="0" indent="0" algn="ctr" rtl="0">
                        <a:lnSpc>
                          <a:spcPct val="100000"/>
                        </a:lnSpc>
                        <a:spcBef>
                          <a:spcPts val="0"/>
                        </a:spcBef>
                        <a:spcAft>
                          <a:spcPts val="0"/>
                        </a:spcAft>
                        <a:buClr>
                          <a:srgbClr val="000000"/>
                        </a:buClr>
                        <a:buSzPts val="1600"/>
                        <a:buFont typeface="Arial"/>
                        <a:buNone/>
                      </a:pPr>
                      <a:r>
                        <a:rPr lang="cs-CZ" sz="1600" b="1" u="none" strike="noStrike" cap="none"/>
                        <a:t>Answer Choices</a:t>
                      </a:r>
                      <a:endParaRPr sz="1600" b="1" i="0" u="none" strike="noStrike" cap="none">
                        <a:solidFill>
                          <a:srgbClr val="333333"/>
                        </a:solidFill>
                        <a:latin typeface="Arial"/>
                        <a:ea typeface="Arial"/>
                        <a:cs typeface="Arial"/>
                        <a:sym typeface="Arial"/>
                      </a:endParaRPr>
                    </a:p>
                  </a:txBody>
                  <a:tcPr marL="9525" marR="9525" marT="9525" marB="0" anchor="b"/>
                </a:tc>
                <a:tc gridSpan="2">
                  <a:txBody>
                    <a:bodyPr/>
                    <a:lstStyle/>
                    <a:p>
                      <a:pPr marL="0" marR="0" lvl="0" indent="0" algn="ctr" rtl="0">
                        <a:lnSpc>
                          <a:spcPct val="100000"/>
                        </a:lnSpc>
                        <a:spcBef>
                          <a:spcPts val="0"/>
                        </a:spcBef>
                        <a:spcAft>
                          <a:spcPts val="0"/>
                        </a:spcAft>
                        <a:buClr>
                          <a:srgbClr val="000000"/>
                        </a:buClr>
                        <a:buSzPts val="1600"/>
                        <a:buFont typeface="Arial"/>
                        <a:buNone/>
                      </a:pPr>
                      <a:r>
                        <a:rPr lang="cs-CZ" sz="1600" b="1" u="none" strike="noStrike" cap="none"/>
                        <a:t>Responses</a:t>
                      </a:r>
                      <a:endParaRPr sz="1600" b="1" i="0" u="none" strike="noStrike" cap="none">
                        <a:solidFill>
                          <a:srgbClr val="333333"/>
                        </a:solidFill>
                        <a:latin typeface="Arial"/>
                        <a:ea typeface="Arial"/>
                        <a:cs typeface="Arial"/>
                        <a:sym typeface="Arial"/>
                      </a:endParaRPr>
                    </a:p>
                  </a:txBody>
                  <a:tcPr marL="9525" marR="9525" marT="9525" marB="0" anchor="b"/>
                </a:tc>
                <a:tc hMerge="1">
                  <a:txBody>
                    <a:bodyPr/>
                    <a:lstStyle/>
                    <a:p>
                      <a:endParaRPr lang="en-US"/>
                    </a:p>
                  </a:txBody>
                  <a:tcPr/>
                </a:tc>
                <a:extLst>
                  <a:ext uri="{0D108BD9-81ED-4DB2-BD59-A6C34878D82A}">
                    <a16:rowId xmlns:a16="http://schemas.microsoft.com/office/drawing/2014/main" val="10000"/>
                  </a:ext>
                </a:extLst>
              </a:tr>
              <a:tr h="190500">
                <a:tc>
                  <a:txBody>
                    <a:bodyPr/>
                    <a:lstStyle/>
                    <a:p>
                      <a:pPr marL="0" marR="0" lvl="0" indent="0" algn="l" rtl="0">
                        <a:lnSpc>
                          <a:spcPct val="100000"/>
                        </a:lnSpc>
                        <a:spcBef>
                          <a:spcPts val="0"/>
                        </a:spcBef>
                        <a:spcAft>
                          <a:spcPts val="0"/>
                        </a:spcAft>
                        <a:buClr>
                          <a:srgbClr val="000000"/>
                        </a:buClr>
                        <a:buSzPts val="1600"/>
                        <a:buFont typeface="Arial"/>
                        <a:buNone/>
                      </a:pPr>
                      <a:r>
                        <a:rPr lang="cs-CZ" sz="1600" u="none" strike="noStrike" cap="none"/>
                        <a:t>0-2 years</a:t>
                      </a:r>
                      <a:endParaRPr sz="1600" b="0"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30,30%</a:t>
                      </a:r>
                      <a:endParaRPr sz="1600" b="0"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20</a:t>
                      </a:r>
                      <a:endParaRPr sz="1600" b="0" i="0" u="none" strike="noStrike" cap="none">
                        <a:solidFill>
                          <a:srgbClr val="333333"/>
                        </a:solidFill>
                        <a:latin typeface="Arial"/>
                        <a:ea typeface="Arial"/>
                        <a:cs typeface="Arial"/>
                        <a:sym typeface="Arial"/>
                      </a:endParaRPr>
                    </a:p>
                  </a:txBody>
                  <a:tcPr marL="9525" marR="9525" marT="9525" marB="0" anchor="b"/>
                </a:tc>
                <a:extLst>
                  <a:ext uri="{0D108BD9-81ED-4DB2-BD59-A6C34878D82A}">
                    <a16:rowId xmlns:a16="http://schemas.microsoft.com/office/drawing/2014/main" val="10001"/>
                  </a:ext>
                </a:extLst>
              </a:tr>
              <a:tr h="190500">
                <a:tc>
                  <a:txBody>
                    <a:bodyPr/>
                    <a:lstStyle/>
                    <a:p>
                      <a:pPr marL="0" marR="0" lvl="0" indent="0" algn="l" rtl="0">
                        <a:lnSpc>
                          <a:spcPct val="100000"/>
                        </a:lnSpc>
                        <a:spcBef>
                          <a:spcPts val="0"/>
                        </a:spcBef>
                        <a:spcAft>
                          <a:spcPts val="0"/>
                        </a:spcAft>
                        <a:buClr>
                          <a:srgbClr val="000000"/>
                        </a:buClr>
                        <a:buSzPts val="1600"/>
                        <a:buFont typeface="Arial"/>
                        <a:buNone/>
                      </a:pPr>
                      <a:r>
                        <a:rPr lang="cs-CZ" sz="1600" u="none" strike="noStrike" cap="none"/>
                        <a:t>3-5 years</a:t>
                      </a:r>
                      <a:endParaRPr sz="1600" b="0"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25,76%</a:t>
                      </a:r>
                      <a:endParaRPr sz="1600" b="0"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17</a:t>
                      </a:r>
                      <a:endParaRPr sz="1600" b="0" i="0" u="none" strike="noStrike" cap="none">
                        <a:solidFill>
                          <a:srgbClr val="333333"/>
                        </a:solidFill>
                        <a:latin typeface="Arial"/>
                        <a:ea typeface="Arial"/>
                        <a:cs typeface="Arial"/>
                        <a:sym typeface="Arial"/>
                      </a:endParaRPr>
                    </a:p>
                  </a:txBody>
                  <a:tcPr marL="9525" marR="9525" marT="9525" marB="0" anchor="b"/>
                </a:tc>
                <a:extLst>
                  <a:ext uri="{0D108BD9-81ED-4DB2-BD59-A6C34878D82A}">
                    <a16:rowId xmlns:a16="http://schemas.microsoft.com/office/drawing/2014/main" val="10002"/>
                  </a:ext>
                </a:extLst>
              </a:tr>
              <a:tr h="190500">
                <a:tc>
                  <a:txBody>
                    <a:bodyPr/>
                    <a:lstStyle/>
                    <a:p>
                      <a:pPr marL="0" marR="0" lvl="0" indent="0" algn="l" rtl="0">
                        <a:lnSpc>
                          <a:spcPct val="100000"/>
                        </a:lnSpc>
                        <a:spcBef>
                          <a:spcPts val="0"/>
                        </a:spcBef>
                        <a:spcAft>
                          <a:spcPts val="0"/>
                        </a:spcAft>
                        <a:buClr>
                          <a:srgbClr val="000000"/>
                        </a:buClr>
                        <a:buSzPts val="1600"/>
                        <a:buFont typeface="Arial"/>
                        <a:buNone/>
                      </a:pPr>
                      <a:r>
                        <a:rPr lang="cs-CZ" sz="1600" u="none" strike="noStrike" cap="none"/>
                        <a:t>6-8 years</a:t>
                      </a:r>
                      <a:endParaRPr sz="1600" b="0"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19,70%</a:t>
                      </a:r>
                      <a:endParaRPr sz="1600" b="0"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13</a:t>
                      </a:r>
                      <a:endParaRPr sz="1600" b="0" i="0" u="none" strike="noStrike" cap="none">
                        <a:solidFill>
                          <a:srgbClr val="333333"/>
                        </a:solidFill>
                        <a:latin typeface="Arial"/>
                        <a:ea typeface="Arial"/>
                        <a:cs typeface="Arial"/>
                        <a:sym typeface="Arial"/>
                      </a:endParaRPr>
                    </a:p>
                  </a:txBody>
                  <a:tcPr marL="9525" marR="9525" marT="9525" marB="0" anchor="b"/>
                </a:tc>
                <a:extLst>
                  <a:ext uri="{0D108BD9-81ED-4DB2-BD59-A6C34878D82A}">
                    <a16:rowId xmlns:a16="http://schemas.microsoft.com/office/drawing/2014/main" val="10003"/>
                  </a:ext>
                </a:extLst>
              </a:tr>
              <a:tr h="190500">
                <a:tc>
                  <a:txBody>
                    <a:bodyPr/>
                    <a:lstStyle/>
                    <a:p>
                      <a:pPr marL="0" marR="0" lvl="0" indent="0" algn="l" rtl="0">
                        <a:lnSpc>
                          <a:spcPct val="100000"/>
                        </a:lnSpc>
                        <a:spcBef>
                          <a:spcPts val="0"/>
                        </a:spcBef>
                        <a:spcAft>
                          <a:spcPts val="0"/>
                        </a:spcAft>
                        <a:buClr>
                          <a:srgbClr val="000000"/>
                        </a:buClr>
                        <a:buSzPts val="1600"/>
                        <a:buFont typeface="Arial"/>
                        <a:buNone/>
                      </a:pPr>
                      <a:r>
                        <a:rPr lang="cs-CZ" sz="1600" u="none" strike="noStrike" cap="none"/>
                        <a:t>9-10 years</a:t>
                      </a:r>
                      <a:endParaRPr sz="1600" b="0"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6,06%</a:t>
                      </a:r>
                      <a:endParaRPr sz="1600" b="0"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4</a:t>
                      </a:r>
                      <a:endParaRPr sz="1600" b="0" i="0" u="none" strike="noStrike" cap="none">
                        <a:solidFill>
                          <a:srgbClr val="333333"/>
                        </a:solidFill>
                        <a:latin typeface="Arial"/>
                        <a:ea typeface="Arial"/>
                        <a:cs typeface="Arial"/>
                        <a:sym typeface="Arial"/>
                      </a:endParaRPr>
                    </a:p>
                  </a:txBody>
                  <a:tcPr marL="9525" marR="9525" marT="9525" marB="0" anchor="b"/>
                </a:tc>
                <a:extLst>
                  <a:ext uri="{0D108BD9-81ED-4DB2-BD59-A6C34878D82A}">
                    <a16:rowId xmlns:a16="http://schemas.microsoft.com/office/drawing/2014/main" val="10004"/>
                  </a:ext>
                </a:extLst>
              </a:tr>
              <a:tr h="190500">
                <a:tc>
                  <a:txBody>
                    <a:bodyPr/>
                    <a:lstStyle/>
                    <a:p>
                      <a:pPr marL="0" marR="0" lvl="0" indent="0" algn="l" rtl="0">
                        <a:lnSpc>
                          <a:spcPct val="100000"/>
                        </a:lnSpc>
                        <a:spcBef>
                          <a:spcPts val="0"/>
                        </a:spcBef>
                        <a:spcAft>
                          <a:spcPts val="0"/>
                        </a:spcAft>
                        <a:buClr>
                          <a:srgbClr val="000000"/>
                        </a:buClr>
                        <a:buSzPts val="1600"/>
                        <a:buFont typeface="Arial"/>
                        <a:buNone/>
                      </a:pPr>
                      <a:r>
                        <a:rPr lang="cs-CZ" sz="1600" u="none" strike="noStrike" cap="none"/>
                        <a:t>10+ years</a:t>
                      </a:r>
                      <a:endParaRPr sz="1600" b="0"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18,18%</a:t>
                      </a:r>
                      <a:endParaRPr sz="1600" b="0"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12</a:t>
                      </a:r>
                      <a:endParaRPr sz="1600" b="0" i="0" u="none" strike="noStrike" cap="none">
                        <a:solidFill>
                          <a:srgbClr val="333333"/>
                        </a:solidFill>
                        <a:latin typeface="Arial"/>
                        <a:ea typeface="Arial"/>
                        <a:cs typeface="Arial"/>
                        <a:sym typeface="Arial"/>
                      </a:endParaRPr>
                    </a:p>
                  </a:txBody>
                  <a:tcPr marL="9525" marR="9525" marT="9525" marB="0" anchor="b"/>
                </a:tc>
                <a:extLst>
                  <a:ext uri="{0D108BD9-81ED-4DB2-BD59-A6C34878D82A}">
                    <a16:rowId xmlns:a16="http://schemas.microsoft.com/office/drawing/2014/main" val="10005"/>
                  </a:ext>
                </a:extLst>
              </a:tr>
              <a:tr h="190500">
                <a:tc>
                  <a:txBody>
                    <a:bodyPr/>
                    <a:lstStyle/>
                    <a:p>
                      <a:pPr marL="0" marR="0" lvl="0" indent="0" algn="l" rtl="0">
                        <a:lnSpc>
                          <a:spcPct val="100000"/>
                        </a:lnSpc>
                        <a:spcBef>
                          <a:spcPts val="0"/>
                        </a:spcBef>
                        <a:spcAft>
                          <a:spcPts val="0"/>
                        </a:spcAft>
                        <a:buClr>
                          <a:srgbClr val="000000"/>
                        </a:buClr>
                        <a:buSzPts val="1600"/>
                        <a:buFont typeface="Arial"/>
                        <a:buNone/>
                      </a:pPr>
                      <a:endParaRPr sz="1600" b="1"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l" rtl="0">
                        <a:lnSpc>
                          <a:spcPct val="100000"/>
                        </a:lnSpc>
                        <a:spcBef>
                          <a:spcPts val="0"/>
                        </a:spcBef>
                        <a:spcAft>
                          <a:spcPts val="0"/>
                        </a:spcAft>
                        <a:buClr>
                          <a:srgbClr val="000000"/>
                        </a:buClr>
                        <a:buSzPts val="1600"/>
                        <a:buFont typeface="Arial"/>
                        <a:buNone/>
                      </a:pPr>
                      <a:r>
                        <a:rPr lang="cs-CZ" sz="1600" b="1" u="none" strike="noStrike" cap="none"/>
                        <a:t>Answered</a:t>
                      </a:r>
                      <a:endParaRPr sz="1600" b="1"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b="1" u="none" strike="noStrike" cap="none"/>
                        <a:t>66</a:t>
                      </a:r>
                      <a:endParaRPr sz="1600" b="1" i="0" u="none" strike="noStrike" cap="none">
                        <a:solidFill>
                          <a:srgbClr val="333333"/>
                        </a:solidFill>
                        <a:latin typeface="Arial"/>
                        <a:ea typeface="Arial"/>
                        <a:cs typeface="Arial"/>
                        <a:sym typeface="Arial"/>
                      </a:endParaRPr>
                    </a:p>
                  </a:txBody>
                  <a:tcPr marL="9525" marR="9525" marT="9525" marB="0" anchor="b"/>
                </a:tc>
                <a:extLst>
                  <a:ext uri="{0D108BD9-81ED-4DB2-BD59-A6C34878D82A}">
                    <a16:rowId xmlns:a16="http://schemas.microsoft.com/office/drawing/2014/main" val="10006"/>
                  </a:ext>
                </a:extLst>
              </a:tr>
              <a:tr h="190500">
                <a:tc>
                  <a:txBody>
                    <a:bodyPr/>
                    <a:lstStyle/>
                    <a:p>
                      <a:pPr marL="0" marR="0" lvl="0" indent="0" algn="l" rtl="0">
                        <a:lnSpc>
                          <a:spcPct val="100000"/>
                        </a:lnSpc>
                        <a:spcBef>
                          <a:spcPts val="0"/>
                        </a:spcBef>
                        <a:spcAft>
                          <a:spcPts val="0"/>
                        </a:spcAft>
                        <a:buClr>
                          <a:srgbClr val="000000"/>
                        </a:buClr>
                        <a:buSzPts val="1600"/>
                        <a:buFont typeface="Arial"/>
                        <a:buNone/>
                      </a:pPr>
                      <a:endParaRPr sz="1600" b="1"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l" rtl="0">
                        <a:lnSpc>
                          <a:spcPct val="100000"/>
                        </a:lnSpc>
                        <a:spcBef>
                          <a:spcPts val="0"/>
                        </a:spcBef>
                        <a:spcAft>
                          <a:spcPts val="0"/>
                        </a:spcAft>
                        <a:buClr>
                          <a:srgbClr val="000000"/>
                        </a:buClr>
                        <a:buSzPts val="1600"/>
                        <a:buFont typeface="Arial"/>
                        <a:buNone/>
                      </a:pPr>
                      <a:r>
                        <a:rPr lang="cs-CZ" sz="1600" u="none" strike="noStrike" cap="none"/>
                        <a:t>Skipped</a:t>
                      </a:r>
                      <a:endParaRPr sz="1600" b="1"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0</a:t>
                      </a:r>
                      <a:endParaRPr sz="1600" b="1" i="0" u="none" strike="noStrike" cap="none">
                        <a:solidFill>
                          <a:srgbClr val="333333"/>
                        </a:solidFill>
                        <a:latin typeface="Arial"/>
                        <a:ea typeface="Arial"/>
                        <a:cs typeface="Arial"/>
                        <a:sym typeface="Arial"/>
                      </a:endParaRPr>
                    </a:p>
                  </a:txBody>
                  <a:tcPr marL="9525" marR="9525" marT="9525" marB="0" anchor="b"/>
                </a:tc>
                <a:extLst>
                  <a:ext uri="{0D108BD9-81ED-4DB2-BD59-A6C34878D82A}">
                    <a16:rowId xmlns:a16="http://schemas.microsoft.com/office/drawing/2014/main" val="10007"/>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cs-CZ"/>
              <a:t>6</a:t>
            </a:fld>
            <a:endParaRPr/>
          </a:p>
        </p:txBody>
      </p:sp>
      <p:sp>
        <p:nvSpPr>
          <p:cNvPr id="142" name="Google Shape;142;p7"/>
          <p:cNvSpPr/>
          <p:nvPr/>
        </p:nvSpPr>
        <p:spPr>
          <a:xfrm>
            <a:off x="0" y="0"/>
            <a:ext cx="12192000" cy="1325563"/>
          </a:xfrm>
          <a:prstGeom prst="rect">
            <a:avLst/>
          </a:prstGeom>
          <a:solidFill>
            <a:srgbClr val="002060"/>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43" name="Google Shape;143;p7"/>
          <p:cNvSpPr txBox="1"/>
          <p:nvPr/>
        </p:nvSpPr>
        <p:spPr>
          <a:xfrm>
            <a:off x="152400" y="36513"/>
            <a:ext cx="11835384"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lt1"/>
              </a:buClr>
              <a:buSzPts val="3200"/>
              <a:buFont typeface="Calibri"/>
              <a:buNone/>
            </a:pPr>
            <a:r>
              <a:rPr lang="cs-CZ" sz="3200" b="1" i="0" u="none" strike="noStrike" cap="none">
                <a:solidFill>
                  <a:schemeClr val="lt1"/>
                </a:solidFill>
                <a:latin typeface="Calibri"/>
                <a:ea typeface="Calibri"/>
                <a:cs typeface="Calibri"/>
                <a:sym typeface="Calibri"/>
              </a:rPr>
              <a:t>Q4 In 2020, what were the main ways you interacted with EES? </a:t>
            </a:r>
            <a:endParaRPr sz="3200" b="1" i="0" u="none" strike="noStrike" cap="none">
              <a:solidFill>
                <a:schemeClr val="lt1"/>
              </a:solidFill>
              <a:latin typeface="Calibri"/>
              <a:ea typeface="Calibri"/>
              <a:cs typeface="Calibri"/>
              <a:sym typeface="Calibri"/>
            </a:endParaRPr>
          </a:p>
          <a:p>
            <a:pPr marL="0" marR="0" lvl="0" indent="0" algn="l" rtl="0">
              <a:lnSpc>
                <a:spcPct val="90000"/>
              </a:lnSpc>
              <a:spcBef>
                <a:spcPts val="0"/>
              </a:spcBef>
              <a:spcAft>
                <a:spcPts val="0"/>
              </a:spcAft>
              <a:buClr>
                <a:schemeClr val="lt1"/>
              </a:buClr>
              <a:buSzPts val="3200"/>
              <a:buFont typeface="Calibri"/>
              <a:buNone/>
            </a:pPr>
            <a:r>
              <a:rPr lang="cs-CZ" sz="3200" b="1" i="0" u="none" strike="noStrike" cap="none">
                <a:solidFill>
                  <a:schemeClr val="lt1"/>
                </a:solidFill>
                <a:latin typeface="Calibri"/>
                <a:ea typeface="Calibri"/>
                <a:cs typeface="Calibri"/>
                <a:sym typeface="Calibri"/>
              </a:rPr>
              <a:t>(select all that apply)?</a:t>
            </a:r>
            <a:endParaRPr sz="3200" b="1" i="0" u="none" strike="noStrike" cap="none">
              <a:solidFill>
                <a:schemeClr val="lt1"/>
              </a:solidFill>
              <a:latin typeface="Calibri"/>
              <a:ea typeface="Calibri"/>
              <a:cs typeface="Calibri"/>
              <a:sym typeface="Calibri"/>
            </a:endParaRPr>
          </a:p>
        </p:txBody>
      </p:sp>
      <p:graphicFrame>
        <p:nvGraphicFramePr>
          <p:cNvPr id="144" name="Google Shape;144;p7"/>
          <p:cNvGraphicFramePr/>
          <p:nvPr>
            <p:extLst>
              <p:ext uri="{D42A27DB-BD31-4B8C-83A1-F6EECF244321}">
                <p14:modId xmlns:p14="http://schemas.microsoft.com/office/powerpoint/2010/main" val="1719470339"/>
              </p:ext>
            </p:extLst>
          </p:nvPr>
        </p:nvGraphicFramePr>
        <p:xfrm>
          <a:off x="0" y="1398589"/>
          <a:ext cx="7400925" cy="550544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5" name="Google Shape;145;p7"/>
          <p:cNvGraphicFramePr/>
          <p:nvPr>
            <p:extLst>
              <p:ext uri="{D42A27DB-BD31-4B8C-83A1-F6EECF244321}">
                <p14:modId xmlns:p14="http://schemas.microsoft.com/office/powerpoint/2010/main" val="744082973"/>
              </p:ext>
            </p:extLst>
          </p:nvPr>
        </p:nvGraphicFramePr>
        <p:xfrm>
          <a:off x="6911595" y="1398589"/>
          <a:ext cx="5076200" cy="5313045"/>
        </p:xfrm>
        <a:graphic>
          <a:graphicData uri="http://schemas.openxmlformats.org/drawingml/2006/table">
            <a:tbl>
              <a:tblPr>
                <a:noFill/>
                <a:tableStyleId>{7C20AEF3-05ED-42CF-80A0-5C144BCE0C21}</a:tableStyleId>
              </a:tblPr>
              <a:tblGrid>
                <a:gridCol w="3598725">
                  <a:extLst>
                    <a:ext uri="{9D8B030D-6E8A-4147-A177-3AD203B41FA5}">
                      <a16:colId xmlns:a16="http://schemas.microsoft.com/office/drawing/2014/main" val="20000"/>
                    </a:ext>
                  </a:extLst>
                </a:gridCol>
                <a:gridCol w="811800">
                  <a:extLst>
                    <a:ext uri="{9D8B030D-6E8A-4147-A177-3AD203B41FA5}">
                      <a16:colId xmlns:a16="http://schemas.microsoft.com/office/drawing/2014/main" val="20001"/>
                    </a:ext>
                  </a:extLst>
                </a:gridCol>
                <a:gridCol w="665675">
                  <a:extLst>
                    <a:ext uri="{9D8B030D-6E8A-4147-A177-3AD203B41FA5}">
                      <a16:colId xmlns:a16="http://schemas.microsoft.com/office/drawing/2014/main" val="20002"/>
                    </a:ext>
                  </a:extLst>
                </a:gridCol>
              </a:tblGrid>
              <a:tr h="190500">
                <a:tc>
                  <a:txBody>
                    <a:bodyPr/>
                    <a:lstStyle/>
                    <a:p>
                      <a:pPr marL="0" marR="0" lvl="0" indent="0" algn="ctr" rtl="0">
                        <a:lnSpc>
                          <a:spcPct val="100000"/>
                        </a:lnSpc>
                        <a:spcBef>
                          <a:spcPts val="0"/>
                        </a:spcBef>
                        <a:spcAft>
                          <a:spcPts val="0"/>
                        </a:spcAft>
                        <a:buClr>
                          <a:srgbClr val="000000"/>
                        </a:buClr>
                        <a:buSzPts val="1300"/>
                        <a:buFont typeface="Arial"/>
                        <a:buNone/>
                      </a:pPr>
                      <a:r>
                        <a:rPr lang="en-GB" sz="1300" b="1" u="none" strike="noStrike" cap="none" noProof="0"/>
                        <a:t>Answer Choices</a:t>
                      </a:r>
                      <a:endParaRPr lang="en-GB" sz="1300" b="1" i="0" u="none" strike="noStrike" cap="none" noProof="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GB" sz="1300" b="1" u="none" strike="noStrike" cap="none" noProof="0"/>
                        <a:t>Responses as %</a:t>
                      </a:r>
                      <a:endParaRPr lang="en-GB" sz="1300" b="1" i="0" u="none" strike="noStrike" cap="none" noProof="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GB" sz="1300" b="1" u="none" strike="noStrike" cap="none" noProof="0"/>
                        <a:t>No. of responses</a:t>
                      </a:r>
                      <a:endParaRPr lang="en-GB" sz="1300" b="1" i="0" u="none" strike="noStrike" cap="none" noProof="0">
                        <a:solidFill>
                          <a:srgbClr val="FFFFFF"/>
                        </a:solidFill>
                        <a:latin typeface="Calibri"/>
                        <a:ea typeface="Calibri"/>
                        <a:cs typeface="Calibri"/>
                        <a:sym typeface="Calibri"/>
                      </a:endParaRPr>
                    </a:p>
                  </a:txBody>
                  <a:tcPr marL="9525" marR="9525" marT="9525" marB="0" anchor="b">
                    <a:solidFill>
                      <a:schemeClr val="accent1">
                        <a:lumMod val="20000"/>
                        <a:lumOff val="80000"/>
                      </a:schemeClr>
                    </a:solidFill>
                  </a:tcPr>
                </a:tc>
                <a:extLst>
                  <a:ext uri="{0D108BD9-81ED-4DB2-BD59-A6C34878D82A}">
                    <a16:rowId xmlns:a16="http://schemas.microsoft.com/office/drawing/2014/main" val="10000"/>
                  </a:ext>
                </a:extLst>
              </a:tr>
              <a:tr h="190500">
                <a:tc>
                  <a:txBody>
                    <a:bodyPr/>
                    <a:lstStyle/>
                    <a:p>
                      <a:pPr marL="0" marR="0" lvl="0" indent="0" algn="l" rtl="0">
                        <a:lnSpc>
                          <a:spcPct val="100000"/>
                        </a:lnSpc>
                        <a:spcBef>
                          <a:spcPts val="0"/>
                        </a:spcBef>
                        <a:spcAft>
                          <a:spcPts val="0"/>
                        </a:spcAft>
                        <a:buClr>
                          <a:srgbClr val="000000"/>
                        </a:buClr>
                        <a:buSzPts val="1300"/>
                        <a:buFont typeface="Arial"/>
                        <a:buNone/>
                      </a:pPr>
                      <a:r>
                        <a:rPr lang="en-GB" sz="1300" u="none" strike="noStrike" cap="none" noProof="0"/>
                        <a:t>Accessed the journal Evaluation</a:t>
                      </a:r>
                      <a:endParaRPr lang="en-GB" sz="1300" b="0" i="0" u="none" strike="noStrike" cap="none" noProof="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r" rtl="0">
                        <a:lnSpc>
                          <a:spcPct val="100000"/>
                        </a:lnSpc>
                        <a:spcBef>
                          <a:spcPts val="0"/>
                        </a:spcBef>
                        <a:spcAft>
                          <a:spcPts val="0"/>
                        </a:spcAft>
                        <a:buClr>
                          <a:srgbClr val="000000"/>
                        </a:buClr>
                        <a:buSzPts val="1300"/>
                        <a:buFont typeface="Arial"/>
                        <a:buNone/>
                      </a:pPr>
                      <a:r>
                        <a:rPr lang="en-GB" sz="1300" u="none" strike="noStrike" cap="none" noProof="0"/>
                        <a:t>60,61%</a:t>
                      </a:r>
                      <a:endParaRPr lang="en-GB" sz="1300" b="0" i="0" u="none" strike="noStrike" cap="none" noProof="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r" rtl="0">
                        <a:lnSpc>
                          <a:spcPct val="100000"/>
                        </a:lnSpc>
                        <a:spcBef>
                          <a:spcPts val="0"/>
                        </a:spcBef>
                        <a:spcAft>
                          <a:spcPts val="0"/>
                        </a:spcAft>
                        <a:buClr>
                          <a:srgbClr val="000000"/>
                        </a:buClr>
                        <a:buSzPts val="1300"/>
                        <a:buFont typeface="Arial"/>
                        <a:buNone/>
                      </a:pPr>
                      <a:r>
                        <a:rPr lang="en-GB" sz="1300" u="none" strike="noStrike" cap="none" noProof="0"/>
                        <a:t>40</a:t>
                      </a:r>
                      <a:endParaRPr lang="en-GB" sz="1300" b="0" i="0" u="none" strike="noStrike" cap="none" noProof="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extLst>
                  <a:ext uri="{0D108BD9-81ED-4DB2-BD59-A6C34878D82A}">
                    <a16:rowId xmlns:a16="http://schemas.microsoft.com/office/drawing/2014/main" val="10001"/>
                  </a:ext>
                </a:extLst>
              </a:tr>
              <a:tr h="190500">
                <a:tc>
                  <a:txBody>
                    <a:bodyPr/>
                    <a:lstStyle/>
                    <a:p>
                      <a:pPr marL="0" marR="0" lvl="0" indent="0" algn="l" rtl="0">
                        <a:lnSpc>
                          <a:spcPct val="100000"/>
                        </a:lnSpc>
                        <a:spcBef>
                          <a:spcPts val="0"/>
                        </a:spcBef>
                        <a:spcAft>
                          <a:spcPts val="0"/>
                        </a:spcAft>
                        <a:buClr>
                          <a:srgbClr val="000000"/>
                        </a:buClr>
                        <a:buSzPts val="1300"/>
                        <a:buFont typeface="Arial"/>
                        <a:buNone/>
                      </a:pPr>
                      <a:r>
                        <a:rPr lang="en-GB" sz="1300" u="none" strike="noStrike" cap="none" noProof="0"/>
                        <a:t>Read the monthly newsletter EvalDigest</a:t>
                      </a:r>
                      <a:endParaRPr lang="en-GB" sz="1300" b="0" i="0" u="none" strike="noStrike" cap="none" noProof="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r" rtl="0">
                        <a:lnSpc>
                          <a:spcPct val="100000"/>
                        </a:lnSpc>
                        <a:spcBef>
                          <a:spcPts val="0"/>
                        </a:spcBef>
                        <a:spcAft>
                          <a:spcPts val="0"/>
                        </a:spcAft>
                        <a:buClr>
                          <a:srgbClr val="000000"/>
                        </a:buClr>
                        <a:buSzPts val="1300"/>
                        <a:buFont typeface="Arial"/>
                        <a:buNone/>
                      </a:pPr>
                      <a:r>
                        <a:rPr lang="en-GB" sz="1300" u="none" strike="noStrike" cap="none" noProof="0"/>
                        <a:t>51,52%</a:t>
                      </a:r>
                      <a:endParaRPr lang="en-GB" sz="1300" b="0" i="0" u="none" strike="noStrike" cap="none" noProof="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r" rtl="0">
                        <a:lnSpc>
                          <a:spcPct val="100000"/>
                        </a:lnSpc>
                        <a:spcBef>
                          <a:spcPts val="0"/>
                        </a:spcBef>
                        <a:spcAft>
                          <a:spcPts val="0"/>
                        </a:spcAft>
                        <a:buClr>
                          <a:srgbClr val="000000"/>
                        </a:buClr>
                        <a:buSzPts val="1300"/>
                        <a:buFont typeface="Arial"/>
                        <a:buNone/>
                      </a:pPr>
                      <a:r>
                        <a:rPr lang="en-GB" sz="1300" u="none" strike="noStrike" cap="none" noProof="0"/>
                        <a:t>34</a:t>
                      </a:r>
                      <a:endParaRPr lang="en-GB" sz="1300" b="0" i="0" u="none" strike="noStrike" cap="none" noProof="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extLst>
                  <a:ext uri="{0D108BD9-81ED-4DB2-BD59-A6C34878D82A}">
                    <a16:rowId xmlns:a16="http://schemas.microsoft.com/office/drawing/2014/main" val="10002"/>
                  </a:ext>
                </a:extLst>
              </a:tr>
              <a:tr h="190500">
                <a:tc>
                  <a:txBody>
                    <a:bodyPr/>
                    <a:lstStyle/>
                    <a:p>
                      <a:pPr marL="0" marR="0" lvl="0" indent="0" algn="l" rtl="0">
                        <a:lnSpc>
                          <a:spcPct val="100000"/>
                        </a:lnSpc>
                        <a:spcBef>
                          <a:spcPts val="0"/>
                        </a:spcBef>
                        <a:spcAft>
                          <a:spcPts val="0"/>
                        </a:spcAft>
                        <a:buClr>
                          <a:srgbClr val="000000"/>
                        </a:buClr>
                        <a:buSzPts val="1300"/>
                        <a:buFont typeface="Arial"/>
                        <a:buNone/>
                      </a:pPr>
                      <a:r>
                        <a:rPr lang="en-GB" sz="1300" u="none" strike="noStrike" cap="none" noProof="0"/>
                        <a:t>Submitted an abstract for the EES biennial conference</a:t>
                      </a:r>
                      <a:endParaRPr lang="en-GB" sz="1300" b="0" i="0" u="none" strike="noStrike" cap="none" noProof="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r" rtl="0">
                        <a:lnSpc>
                          <a:spcPct val="100000"/>
                        </a:lnSpc>
                        <a:spcBef>
                          <a:spcPts val="0"/>
                        </a:spcBef>
                        <a:spcAft>
                          <a:spcPts val="0"/>
                        </a:spcAft>
                        <a:buClr>
                          <a:srgbClr val="000000"/>
                        </a:buClr>
                        <a:buSzPts val="1300"/>
                        <a:buFont typeface="Arial"/>
                        <a:buNone/>
                      </a:pPr>
                      <a:r>
                        <a:rPr lang="en-GB" sz="1300" u="none" strike="noStrike" cap="none" noProof="0"/>
                        <a:t>50,00%</a:t>
                      </a:r>
                      <a:endParaRPr lang="en-GB" sz="1300" b="0" i="0" u="none" strike="noStrike" cap="none" noProof="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r" rtl="0">
                        <a:lnSpc>
                          <a:spcPct val="100000"/>
                        </a:lnSpc>
                        <a:spcBef>
                          <a:spcPts val="0"/>
                        </a:spcBef>
                        <a:spcAft>
                          <a:spcPts val="0"/>
                        </a:spcAft>
                        <a:buClr>
                          <a:srgbClr val="000000"/>
                        </a:buClr>
                        <a:buSzPts val="1300"/>
                        <a:buFont typeface="Arial"/>
                        <a:buNone/>
                      </a:pPr>
                      <a:r>
                        <a:rPr lang="en-GB" sz="1300" u="none" strike="noStrike" cap="none" noProof="0"/>
                        <a:t>33</a:t>
                      </a:r>
                      <a:endParaRPr lang="en-GB" sz="1300" b="0" i="0" u="none" strike="noStrike" cap="none" noProof="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extLst>
                  <a:ext uri="{0D108BD9-81ED-4DB2-BD59-A6C34878D82A}">
                    <a16:rowId xmlns:a16="http://schemas.microsoft.com/office/drawing/2014/main" val="10003"/>
                  </a:ext>
                </a:extLst>
              </a:tr>
              <a:tr h="371475">
                <a:tc>
                  <a:txBody>
                    <a:bodyPr/>
                    <a:lstStyle/>
                    <a:p>
                      <a:pPr marL="0" marR="0" lvl="0" indent="0" algn="l" rtl="0">
                        <a:lnSpc>
                          <a:spcPct val="100000"/>
                        </a:lnSpc>
                        <a:spcBef>
                          <a:spcPts val="0"/>
                        </a:spcBef>
                        <a:spcAft>
                          <a:spcPts val="0"/>
                        </a:spcAft>
                        <a:buClr>
                          <a:srgbClr val="000000"/>
                        </a:buClr>
                        <a:buSzPts val="1300"/>
                        <a:buFont typeface="Arial"/>
                        <a:buNone/>
                      </a:pPr>
                      <a:r>
                        <a:rPr lang="en-GB" sz="1300" u="none" strike="noStrike" cap="none" noProof="0"/>
                        <a:t>Checked the EES website for info on upcoming events, trainings, job opportunities</a:t>
                      </a:r>
                      <a:endParaRPr lang="en-GB" sz="1300" b="0" i="0" u="none" strike="noStrike" cap="none" noProof="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r" rtl="0">
                        <a:lnSpc>
                          <a:spcPct val="100000"/>
                        </a:lnSpc>
                        <a:spcBef>
                          <a:spcPts val="0"/>
                        </a:spcBef>
                        <a:spcAft>
                          <a:spcPts val="0"/>
                        </a:spcAft>
                        <a:buClr>
                          <a:srgbClr val="000000"/>
                        </a:buClr>
                        <a:buSzPts val="1300"/>
                        <a:buFont typeface="Arial"/>
                        <a:buNone/>
                      </a:pPr>
                      <a:r>
                        <a:rPr lang="en-GB" sz="1300" u="none" strike="noStrike" cap="none" noProof="0"/>
                        <a:t>46,97%</a:t>
                      </a:r>
                      <a:endParaRPr lang="en-GB" sz="1300" b="0" i="0" u="none" strike="noStrike" cap="none" noProof="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r" rtl="0">
                        <a:lnSpc>
                          <a:spcPct val="100000"/>
                        </a:lnSpc>
                        <a:spcBef>
                          <a:spcPts val="0"/>
                        </a:spcBef>
                        <a:spcAft>
                          <a:spcPts val="0"/>
                        </a:spcAft>
                        <a:buClr>
                          <a:srgbClr val="000000"/>
                        </a:buClr>
                        <a:buSzPts val="1300"/>
                        <a:buFont typeface="Arial"/>
                        <a:buNone/>
                      </a:pPr>
                      <a:r>
                        <a:rPr lang="en-GB" sz="1300" u="none" strike="noStrike" cap="none" noProof="0"/>
                        <a:t>31</a:t>
                      </a:r>
                      <a:endParaRPr lang="en-GB" sz="1300" b="0" i="0" u="none" strike="noStrike" cap="none" noProof="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extLst>
                  <a:ext uri="{0D108BD9-81ED-4DB2-BD59-A6C34878D82A}">
                    <a16:rowId xmlns:a16="http://schemas.microsoft.com/office/drawing/2014/main" val="10004"/>
                  </a:ext>
                </a:extLst>
              </a:tr>
              <a:tr h="190500">
                <a:tc>
                  <a:txBody>
                    <a:bodyPr/>
                    <a:lstStyle/>
                    <a:p>
                      <a:pPr marL="0" marR="0" lvl="0" indent="0" algn="l" rtl="0">
                        <a:lnSpc>
                          <a:spcPct val="100000"/>
                        </a:lnSpc>
                        <a:spcBef>
                          <a:spcPts val="0"/>
                        </a:spcBef>
                        <a:spcAft>
                          <a:spcPts val="0"/>
                        </a:spcAft>
                        <a:buClr>
                          <a:srgbClr val="000000"/>
                        </a:buClr>
                        <a:buSzPts val="1300"/>
                        <a:buFont typeface="Arial"/>
                        <a:buNone/>
                      </a:pPr>
                      <a:r>
                        <a:rPr lang="en-GB" sz="1300" u="none" strike="noStrike" cap="none" noProof="0"/>
                        <a:t>Attended an EES-hosted online webinar</a:t>
                      </a:r>
                      <a:endParaRPr lang="en-GB" sz="1300" b="0" i="0" u="none" strike="noStrike" cap="none" noProof="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r" rtl="0">
                        <a:lnSpc>
                          <a:spcPct val="100000"/>
                        </a:lnSpc>
                        <a:spcBef>
                          <a:spcPts val="0"/>
                        </a:spcBef>
                        <a:spcAft>
                          <a:spcPts val="0"/>
                        </a:spcAft>
                        <a:buClr>
                          <a:srgbClr val="000000"/>
                        </a:buClr>
                        <a:buSzPts val="1300"/>
                        <a:buFont typeface="Arial"/>
                        <a:buNone/>
                      </a:pPr>
                      <a:r>
                        <a:rPr lang="en-GB" sz="1300" u="none" strike="noStrike" cap="none" noProof="0"/>
                        <a:t>39,39%</a:t>
                      </a:r>
                      <a:endParaRPr lang="en-GB" sz="1300" b="0" i="0" u="none" strike="noStrike" cap="none" noProof="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r" rtl="0">
                        <a:lnSpc>
                          <a:spcPct val="100000"/>
                        </a:lnSpc>
                        <a:spcBef>
                          <a:spcPts val="0"/>
                        </a:spcBef>
                        <a:spcAft>
                          <a:spcPts val="0"/>
                        </a:spcAft>
                        <a:buClr>
                          <a:srgbClr val="000000"/>
                        </a:buClr>
                        <a:buSzPts val="1300"/>
                        <a:buFont typeface="Arial"/>
                        <a:buNone/>
                      </a:pPr>
                      <a:r>
                        <a:rPr lang="en-GB" sz="1300" u="none" strike="noStrike" cap="none" noProof="0"/>
                        <a:t>26</a:t>
                      </a:r>
                      <a:endParaRPr lang="en-GB" sz="1300" b="0" i="0" u="none" strike="noStrike" cap="none" noProof="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extLst>
                  <a:ext uri="{0D108BD9-81ED-4DB2-BD59-A6C34878D82A}">
                    <a16:rowId xmlns:a16="http://schemas.microsoft.com/office/drawing/2014/main" val="10005"/>
                  </a:ext>
                </a:extLst>
              </a:tr>
              <a:tr h="371475">
                <a:tc>
                  <a:txBody>
                    <a:bodyPr/>
                    <a:lstStyle/>
                    <a:p>
                      <a:pPr marL="0" marR="0" lvl="0" indent="0" algn="l" rtl="0">
                        <a:lnSpc>
                          <a:spcPct val="100000"/>
                        </a:lnSpc>
                        <a:spcBef>
                          <a:spcPts val="0"/>
                        </a:spcBef>
                        <a:spcAft>
                          <a:spcPts val="0"/>
                        </a:spcAft>
                        <a:buClr>
                          <a:srgbClr val="000000"/>
                        </a:buClr>
                        <a:buSzPts val="1300"/>
                        <a:buFont typeface="Arial"/>
                        <a:buNone/>
                      </a:pPr>
                      <a:r>
                        <a:rPr lang="en-GB" sz="1300" u="none" strike="noStrike" cap="none" noProof="0"/>
                        <a:t>Checked the EES website for resources on evaluation standards, glossaries, and handbooks</a:t>
                      </a:r>
                      <a:endParaRPr lang="en-GB" sz="1300" b="0" i="0" u="none" strike="noStrike" cap="none" noProof="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r" rtl="0">
                        <a:lnSpc>
                          <a:spcPct val="100000"/>
                        </a:lnSpc>
                        <a:spcBef>
                          <a:spcPts val="0"/>
                        </a:spcBef>
                        <a:spcAft>
                          <a:spcPts val="0"/>
                        </a:spcAft>
                        <a:buClr>
                          <a:srgbClr val="000000"/>
                        </a:buClr>
                        <a:buSzPts val="1300"/>
                        <a:buFont typeface="Arial"/>
                        <a:buNone/>
                      </a:pPr>
                      <a:r>
                        <a:rPr lang="en-GB" sz="1300" u="none" strike="noStrike" cap="none" noProof="0"/>
                        <a:t>34,85%</a:t>
                      </a:r>
                      <a:endParaRPr lang="en-GB" sz="1300" b="0" i="0" u="none" strike="noStrike" cap="none" noProof="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r" rtl="0">
                        <a:lnSpc>
                          <a:spcPct val="100000"/>
                        </a:lnSpc>
                        <a:spcBef>
                          <a:spcPts val="0"/>
                        </a:spcBef>
                        <a:spcAft>
                          <a:spcPts val="0"/>
                        </a:spcAft>
                        <a:buClr>
                          <a:srgbClr val="000000"/>
                        </a:buClr>
                        <a:buSzPts val="1300"/>
                        <a:buFont typeface="Arial"/>
                        <a:buNone/>
                      </a:pPr>
                      <a:r>
                        <a:rPr lang="en-GB" sz="1300" u="none" strike="noStrike" cap="none" noProof="0"/>
                        <a:t>23</a:t>
                      </a:r>
                      <a:endParaRPr lang="en-GB" sz="1300" b="0" i="0" u="none" strike="noStrike" cap="none" noProof="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extLst>
                  <a:ext uri="{0D108BD9-81ED-4DB2-BD59-A6C34878D82A}">
                    <a16:rowId xmlns:a16="http://schemas.microsoft.com/office/drawing/2014/main" val="10006"/>
                  </a:ext>
                </a:extLst>
              </a:tr>
              <a:tr h="190500">
                <a:tc>
                  <a:txBody>
                    <a:bodyPr/>
                    <a:lstStyle/>
                    <a:p>
                      <a:pPr marL="0" marR="0" lvl="0" indent="0" algn="l" rtl="0">
                        <a:lnSpc>
                          <a:spcPct val="100000"/>
                        </a:lnSpc>
                        <a:spcBef>
                          <a:spcPts val="0"/>
                        </a:spcBef>
                        <a:spcAft>
                          <a:spcPts val="0"/>
                        </a:spcAft>
                        <a:buClr>
                          <a:srgbClr val="000000"/>
                        </a:buClr>
                        <a:buSzPts val="1300"/>
                        <a:buFont typeface="Arial"/>
                        <a:buNone/>
                      </a:pPr>
                      <a:r>
                        <a:rPr lang="en-GB" sz="1300" u="none" strike="noStrike" cap="none" noProof="0"/>
                        <a:t>Read at least 1 blog article</a:t>
                      </a:r>
                      <a:endParaRPr lang="en-GB" sz="1300" b="0" i="0" u="none" strike="noStrike" cap="none" noProof="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r" rtl="0">
                        <a:lnSpc>
                          <a:spcPct val="100000"/>
                        </a:lnSpc>
                        <a:spcBef>
                          <a:spcPts val="0"/>
                        </a:spcBef>
                        <a:spcAft>
                          <a:spcPts val="0"/>
                        </a:spcAft>
                        <a:buClr>
                          <a:srgbClr val="000000"/>
                        </a:buClr>
                        <a:buSzPts val="1300"/>
                        <a:buFont typeface="Arial"/>
                        <a:buNone/>
                      </a:pPr>
                      <a:r>
                        <a:rPr lang="en-GB" sz="1300" u="none" strike="noStrike" cap="none" noProof="0"/>
                        <a:t>33,33%</a:t>
                      </a:r>
                      <a:endParaRPr lang="en-GB" sz="1300" b="0" i="0" u="none" strike="noStrike" cap="none" noProof="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r" rtl="0">
                        <a:lnSpc>
                          <a:spcPct val="100000"/>
                        </a:lnSpc>
                        <a:spcBef>
                          <a:spcPts val="0"/>
                        </a:spcBef>
                        <a:spcAft>
                          <a:spcPts val="0"/>
                        </a:spcAft>
                        <a:buClr>
                          <a:srgbClr val="000000"/>
                        </a:buClr>
                        <a:buSzPts val="1300"/>
                        <a:buFont typeface="Arial"/>
                        <a:buNone/>
                      </a:pPr>
                      <a:r>
                        <a:rPr lang="en-GB" sz="1300" u="none" strike="noStrike" cap="none" noProof="0"/>
                        <a:t>22</a:t>
                      </a:r>
                      <a:endParaRPr lang="en-GB" sz="1300" b="0" i="0" u="none" strike="noStrike" cap="none" noProof="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extLst>
                  <a:ext uri="{0D108BD9-81ED-4DB2-BD59-A6C34878D82A}">
                    <a16:rowId xmlns:a16="http://schemas.microsoft.com/office/drawing/2014/main" val="10007"/>
                  </a:ext>
                </a:extLst>
              </a:tr>
              <a:tr h="190500">
                <a:tc>
                  <a:txBody>
                    <a:bodyPr/>
                    <a:lstStyle/>
                    <a:p>
                      <a:pPr marL="0" marR="0" lvl="0" indent="0" algn="l" rtl="0">
                        <a:lnSpc>
                          <a:spcPct val="100000"/>
                        </a:lnSpc>
                        <a:spcBef>
                          <a:spcPts val="0"/>
                        </a:spcBef>
                        <a:spcAft>
                          <a:spcPts val="0"/>
                        </a:spcAft>
                        <a:buClr>
                          <a:srgbClr val="000000"/>
                        </a:buClr>
                        <a:buSzPts val="1300"/>
                        <a:buFont typeface="Arial"/>
                        <a:buNone/>
                      </a:pPr>
                      <a:r>
                        <a:rPr lang="en-GB" sz="1300" u="none" strike="noStrike" cap="none" noProof="0"/>
                        <a:t>Participated in a Thematic Working Group (TWG)</a:t>
                      </a:r>
                      <a:endParaRPr lang="en-GB" sz="1300" b="0" i="0" u="none" strike="noStrike" cap="none" noProof="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r" rtl="0">
                        <a:lnSpc>
                          <a:spcPct val="100000"/>
                        </a:lnSpc>
                        <a:spcBef>
                          <a:spcPts val="0"/>
                        </a:spcBef>
                        <a:spcAft>
                          <a:spcPts val="0"/>
                        </a:spcAft>
                        <a:buClr>
                          <a:srgbClr val="000000"/>
                        </a:buClr>
                        <a:buSzPts val="1300"/>
                        <a:buFont typeface="Arial"/>
                        <a:buNone/>
                      </a:pPr>
                      <a:r>
                        <a:rPr lang="en-GB" sz="1300" u="none" strike="noStrike" cap="none" noProof="0"/>
                        <a:t>21,21%</a:t>
                      </a:r>
                      <a:endParaRPr lang="en-GB" sz="1300" b="0" i="0" u="none" strike="noStrike" cap="none" noProof="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r" rtl="0">
                        <a:lnSpc>
                          <a:spcPct val="100000"/>
                        </a:lnSpc>
                        <a:spcBef>
                          <a:spcPts val="0"/>
                        </a:spcBef>
                        <a:spcAft>
                          <a:spcPts val="0"/>
                        </a:spcAft>
                        <a:buClr>
                          <a:srgbClr val="000000"/>
                        </a:buClr>
                        <a:buSzPts val="1300"/>
                        <a:buFont typeface="Arial"/>
                        <a:buNone/>
                      </a:pPr>
                      <a:r>
                        <a:rPr lang="en-GB" sz="1300" u="none" strike="noStrike" cap="none" noProof="0"/>
                        <a:t>14</a:t>
                      </a:r>
                      <a:endParaRPr lang="en-GB" sz="1300" b="0" i="0" u="none" strike="noStrike" cap="none" noProof="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extLst>
                  <a:ext uri="{0D108BD9-81ED-4DB2-BD59-A6C34878D82A}">
                    <a16:rowId xmlns:a16="http://schemas.microsoft.com/office/drawing/2014/main" val="10008"/>
                  </a:ext>
                </a:extLst>
              </a:tr>
              <a:tr h="190500">
                <a:tc>
                  <a:txBody>
                    <a:bodyPr/>
                    <a:lstStyle/>
                    <a:p>
                      <a:pPr marL="0" marR="0" lvl="0" indent="0" algn="l" rtl="0">
                        <a:lnSpc>
                          <a:spcPct val="100000"/>
                        </a:lnSpc>
                        <a:spcBef>
                          <a:spcPts val="0"/>
                        </a:spcBef>
                        <a:spcAft>
                          <a:spcPts val="0"/>
                        </a:spcAft>
                        <a:buClr>
                          <a:srgbClr val="000000"/>
                        </a:buClr>
                        <a:buSzPts val="1300"/>
                        <a:buFont typeface="Arial"/>
                        <a:buNone/>
                      </a:pPr>
                      <a:r>
                        <a:rPr lang="en-GB" sz="1300" u="none" strike="noStrike" cap="none" noProof="0"/>
                        <a:t>Attended the AGM</a:t>
                      </a:r>
                      <a:endParaRPr lang="en-GB" sz="1300" b="0" i="0" u="none" strike="noStrike" cap="none" noProof="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r" rtl="0">
                        <a:lnSpc>
                          <a:spcPct val="100000"/>
                        </a:lnSpc>
                        <a:spcBef>
                          <a:spcPts val="0"/>
                        </a:spcBef>
                        <a:spcAft>
                          <a:spcPts val="0"/>
                        </a:spcAft>
                        <a:buClr>
                          <a:srgbClr val="000000"/>
                        </a:buClr>
                        <a:buSzPts val="1300"/>
                        <a:buFont typeface="Arial"/>
                        <a:buNone/>
                      </a:pPr>
                      <a:r>
                        <a:rPr lang="en-GB" sz="1300" u="none" strike="noStrike" cap="none" noProof="0"/>
                        <a:t>15,15%</a:t>
                      </a:r>
                      <a:endParaRPr lang="en-GB" sz="1300" b="0" i="0" u="none" strike="noStrike" cap="none" noProof="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r" rtl="0">
                        <a:lnSpc>
                          <a:spcPct val="100000"/>
                        </a:lnSpc>
                        <a:spcBef>
                          <a:spcPts val="0"/>
                        </a:spcBef>
                        <a:spcAft>
                          <a:spcPts val="0"/>
                        </a:spcAft>
                        <a:buClr>
                          <a:srgbClr val="000000"/>
                        </a:buClr>
                        <a:buSzPts val="1300"/>
                        <a:buFont typeface="Arial"/>
                        <a:buNone/>
                      </a:pPr>
                      <a:r>
                        <a:rPr lang="en-GB" sz="1300" u="none" strike="noStrike" cap="none" noProof="0"/>
                        <a:t>10</a:t>
                      </a:r>
                      <a:endParaRPr lang="en-GB" sz="1300" b="0" i="0" u="none" strike="noStrike" cap="none" noProof="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extLst>
                  <a:ext uri="{0D108BD9-81ED-4DB2-BD59-A6C34878D82A}">
                    <a16:rowId xmlns:a16="http://schemas.microsoft.com/office/drawing/2014/main" val="10009"/>
                  </a:ext>
                </a:extLst>
              </a:tr>
              <a:tr h="190500">
                <a:tc>
                  <a:txBody>
                    <a:bodyPr/>
                    <a:lstStyle/>
                    <a:p>
                      <a:pPr marL="0" marR="0" lvl="0" indent="0" algn="l" rtl="0">
                        <a:lnSpc>
                          <a:spcPct val="100000"/>
                        </a:lnSpc>
                        <a:spcBef>
                          <a:spcPts val="0"/>
                        </a:spcBef>
                        <a:spcAft>
                          <a:spcPts val="0"/>
                        </a:spcAft>
                        <a:buClr>
                          <a:srgbClr val="000000"/>
                        </a:buClr>
                        <a:buSzPts val="1300"/>
                        <a:buFont typeface="Arial"/>
                        <a:buNone/>
                      </a:pPr>
                      <a:r>
                        <a:rPr lang="en-GB" sz="1300" u="none" strike="noStrike" cap="none" noProof="0"/>
                        <a:t>Used the database on COVID-19 &amp; evaluation resources</a:t>
                      </a:r>
                      <a:endParaRPr lang="en-GB" sz="1300" b="0" i="0" u="none" strike="noStrike" cap="none" noProof="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r" rtl="0">
                        <a:lnSpc>
                          <a:spcPct val="100000"/>
                        </a:lnSpc>
                        <a:spcBef>
                          <a:spcPts val="0"/>
                        </a:spcBef>
                        <a:spcAft>
                          <a:spcPts val="0"/>
                        </a:spcAft>
                        <a:buClr>
                          <a:srgbClr val="000000"/>
                        </a:buClr>
                        <a:buSzPts val="1300"/>
                        <a:buFont typeface="Arial"/>
                        <a:buNone/>
                      </a:pPr>
                      <a:r>
                        <a:rPr lang="en-GB" sz="1300" u="none" strike="noStrike" cap="none" noProof="0"/>
                        <a:t>12,12%</a:t>
                      </a:r>
                      <a:endParaRPr lang="en-GB" sz="1300" b="0" i="0" u="none" strike="noStrike" cap="none" noProof="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r" rtl="0">
                        <a:lnSpc>
                          <a:spcPct val="100000"/>
                        </a:lnSpc>
                        <a:spcBef>
                          <a:spcPts val="0"/>
                        </a:spcBef>
                        <a:spcAft>
                          <a:spcPts val="0"/>
                        </a:spcAft>
                        <a:buClr>
                          <a:srgbClr val="000000"/>
                        </a:buClr>
                        <a:buSzPts val="1300"/>
                        <a:buFont typeface="Arial"/>
                        <a:buNone/>
                      </a:pPr>
                      <a:r>
                        <a:rPr lang="en-GB" sz="1300" u="none" strike="noStrike" cap="none" noProof="0"/>
                        <a:t>8</a:t>
                      </a:r>
                      <a:endParaRPr lang="en-GB" sz="1300" b="0" i="0" u="none" strike="noStrike" cap="none" noProof="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extLst>
                  <a:ext uri="{0D108BD9-81ED-4DB2-BD59-A6C34878D82A}">
                    <a16:rowId xmlns:a16="http://schemas.microsoft.com/office/drawing/2014/main" val="10010"/>
                  </a:ext>
                </a:extLst>
              </a:tr>
              <a:tr h="190500">
                <a:tc>
                  <a:txBody>
                    <a:bodyPr/>
                    <a:lstStyle/>
                    <a:p>
                      <a:pPr marL="0" marR="0" lvl="0" indent="0" algn="l" rtl="0">
                        <a:lnSpc>
                          <a:spcPct val="100000"/>
                        </a:lnSpc>
                        <a:spcBef>
                          <a:spcPts val="0"/>
                        </a:spcBef>
                        <a:spcAft>
                          <a:spcPts val="0"/>
                        </a:spcAft>
                        <a:buClr>
                          <a:srgbClr val="000000"/>
                        </a:buClr>
                        <a:buSzPts val="1300"/>
                        <a:buFont typeface="Arial"/>
                        <a:buNone/>
                      </a:pPr>
                      <a:r>
                        <a:rPr lang="en-GB" sz="1300" u="none" strike="noStrike" cap="none" noProof="0"/>
                        <a:t>Submitted an abstract for a Professional Development Workshop</a:t>
                      </a:r>
                      <a:endParaRPr lang="en-GB" sz="1300" b="0" i="0" u="none" strike="noStrike" cap="none" noProof="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r" rtl="0">
                        <a:lnSpc>
                          <a:spcPct val="100000"/>
                        </a:lnSpc>
                        <a:spcBef>
                          <a:spcPts val="0"/>
                        </a:spcBef>
                        <a:spcAft>
                          <a:spcPts val="0"/>
                        </a:spcAft>
                        <a:buClr>
                          <a:srgbClr val="000000"/>
                        </a:buClr>
                        <a:buSzPts val="1300"/>
                        <a:buFont typeface="Arial"/>
                        <a:buNone/>
                      </a:pPr>
                      <a:r>
                        <a:rPr lang="en-GB" sz="1300" u="none" strike="noStrike" cap="none" noProof="0"/>
                        <a:t>9,09%</a:t>
                      </a:r>
                      <a:endParaRPr lang="en-GB" sz="1300" b="0" i="0" u="none" strike="noStrike" cap="none" noProof="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r" rtl="0">
                        <a:lnSpc>
                          <a:spcPct val="100000"/>
                        </a:lnSpc>
                        <a:spcBef>
                          <a:spcPts val="0"/>
                        </a:spcBef>
                        <a:spcAft>
                          <a:spcPts val="0"/>
                        </a:spcAft>
                        <a:buClr>
                          <a:srgbClr val="000000"/>
                        </a:buClr>
                        <a:buSzPts val="1300"/>
                        <a:buFont typeface="Arial"/>
                        <a:buNone/>
                      </a:pPr>
                      <a:r>
                        <a:rPr lang="en-GB" sz="1300" u="none" strike="noStrike" cap="none" noProof="0"/>
                        <a:t>6</a:t>
                      </a:r>
                      <a:endParaRPr lang="en-GB" sz="1300" b="0" i="0" u="none" strike="noStrike" cap="none" noProof="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extLst>
                  <a:ext uri="{0D108BD9-81ED-4DB2-BD59-A6C34878D82A}">
                    <a16:rowId xmlns:a16="http://schemas.microsoft.com/office/drawing/2014/main" val="10011"/>
                  </a:ext>
                </a:extLst>
              </a:tr>
              <a:tr h="371475">
                <a:tc>
                  <a:txBody>
                    <a:bodyPr/>
                    <a:lstStyle/>
                    <a:p>
                      <a:pPr marL="0" marR="0" lvl="0" indent="0" algn="l" rtl="0">
                        <a:lnSpc>
                          <a:spcPct val="100000"/>
                        </a:lnSpc>
                        <a:spcBef>
                          <a:spcPts val="0"/>
                        </a:spcBef>
                        <a:spcAft>
                          <a:spcPts val="0"/>
                        </a:spcAft>
                        <a:buClr>
                          <a:srgbClr val="000000"/>
                        </a:buClr>
                        <a:buSzPts val="1300"/>
                        <a:buFont typeface="Arial"/>
                        <a:buNone/>
                      </a:pPr>
                      <a:r>
                        <a:rPr lang="en-GB" sz="1300" u="none" strike="noStrike" cap="none" noProof="0"/>
                        <a:t>Participated in an EES co-hosted activity: Futures Literacy Lab or ESCO definition of a M&amp;E officer</a:t>
                      </a:r>
                      <a:endParaRPr lang="en-GB" sz="1300" b="0" i="0" u="none" strike="noStrike" cap="none" noProof="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r" rtl="0">
                        <a:lnSpc>
                          <a:spcPct val="100000"/>
                        </a:lnSpc>
                        <a:spcBef>
                          <a:spcPts val="0"/>
                        </a:spcBef>
                        <a:spcAft>
                          <a:spcPts val="0"/>
                        </a:spcAft>
                        <a:buClr>
                          <a:srgbClr val="000000"/>
                        </a:buClr>
                        <a:buSzPts val="1300"/>
                        <a:buFont typeface="Arial"/>
                        <a:buNone/>
                      </a:pPr>
                      <a:r>
                        <a:rPr lang="en-GB" sz="1300" u="none" strike="noStrike" cap="none" noProof="0"/>
                        <a:t>9,09%</a:t>
                      </a:r>
                      <a:endParaRPr lang="en-GB" sz="1300" b="0" i="0" u="none" strike="noStrike" cap="none" noProof="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r" rtl="0">
                        <a:lnSpc>
                          <a:spcPct val="100000"/>
                        </a:lnSpc>
                        <a:spcBef>
                          <a:spcPts val="0"/>
                        </a:spcBef>
                        <a:spcAft>
                          <a:spcPts val="0"/>
                        </a:spcAft>
                        <a:buClr>
                          <a:srgbClr val="000000"/>
                        </a:buClr>
                        <a:buSzPts val="1300"/>
                        <a:buFont typeface="Arial"/>
                        <a:buNone/>
                      </a:pPr>
                      <a:r>
                        <a:rPr lang="en-GB" sz="1300" u="none" strike="noStrike" cap="none" noProof="0"/>
                        <a:t>6</a:t>
                      </a:r>
                      <a:endParaRPr lang="en-GB" sz="1300" b="0" i="0" u="none" strike="noStrike" cap="none" noProof="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extLst>
                  <a:ext uri="{0D108BD9-81ED-4DB2-BD59-A6C34878D82A}">
                    <a16:rowId xmlns:a16="http://schemas.microsoft.com/office/drawing/2014/main" val="10012"/>
                  </a:ext>
                </a:extLst>
              </a:tr>
              <a:tr h="190500">
                <a:tc>
                  <a:txBody>
                    <a:bodyPr/>
                    <a:lstStyle/>
                    <a:p>
                      <a:pPr marL="0" marR="0" lvl="0" indent="0" algn="l" rtl="0">
                        <a:lnSpc>
                          <a:spcPct val="100000"/>
                        </a:lnSpc>
                        <a:spcBef>
                          <a:spcPts val="0"/>
                        </a:spcBef>
                        <a:spcAft>
                          <a:spcPts val="0"/>
                        </a:spcAft>
                        <a:buClr>
                          <a:srgbClr val="000000"/>
                        </a:buClr>
                        <a:buSzPts val="1300"/>
                        <a:buFont typeface="Arial"/>
                        <a:buNone/>
                      </a:pPr>
                      <a:r>
                        <a:rPr lang="en-GB" sz="1300" u="none" strike="noStrike" cap="none" noProof="0"/>
                        <a:t>Listened to the podcast EvalEdge</a:t>
                      </a:r>
                      <a:endParaRPr lang="en-GB" sz="1300" b="0" i="0" u="none" strike="noStrike" cap="none" noProof="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r" rtl="0">
                        <a:lnSpc>
                          <a:spcPct val="100000"/>
                        </a:lnSpc>
                        <a:spcBef>
                          <a:spcPts val="0"/>
                        </a:spcBef>
                        <a:spcAft>
                          <a:spcPts val="0"/>
                        </a:spcAft>
                        <a:buClr>
                          <a:srgbClr val="000000"/>
                        </a:buClr>
                        <a:buSzPts val="1300"/>
                        <a:buFont typeface="Arial"/>
                        <a:buNone/>
                      </a:pPr>
                      <a:r>
                        <a:rPr lang="en-GB" sz="1300" u="none" strike="noStrike" cap="none" noProof="0"/>
                        <a:t>9,09%</a:t>
                      </a:r>
                      <a:endParaRPr lang="en-GB" sz="1300" b="0" i="0" u="none" strike="noStrike" cap="none" noProof="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r" rtl="0">
                        <a:lnSpc>
                          <a:spcPct val="100000"/>
                        </a:lnSpc>
                        <a:spcBef>
                          <a:spcPts val="0"/>
                        </a:spcBef>
                        <a:spcAft>
                          <a:spcPts val="0"/>
                        </a:spcAft>
                        <a:buClr>
                          <a:srgbClr val="000000"/>
                        </a:buClr>
                        <a:buSzPts val="1300"/>
                        <a:buFont typeface="Arial"/>
                        <a:buNone/>
                      </a:pPr>
                      <a:r>
                        <a:rPr lang="en-GB" sz="1300" u="none" strike="noStrike" cap="none" noProof="0"/>
                        <a:t>6</a:t>
                      </a:r>
                      <a:endParaRPr lang="en-GB" sz="1300" b="0" i="0" u="none" strike="noStrike" cap="none" noProof="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extLst>
                  <a:ext uri="{0D108BD9-81ED-4DB2-BD59-A6C34878D82A}">
                    <a16:rowId xmlns:a16="http://schemas.microsoft.com/office/drawing/2014/main" val="10013"/>
                  </a:ext>
                </a:extLst>
              </a:tr>
              <a:tr h="190500">
                <a:tc>
                  <a:txBody>
                    <a:bodyPr/>
                    <a:lstStyle/>
                    <a:p>
                      <a:pPr marL="0" marR="0" lvl="0" indent="0" algn="l" rtl="0">
                        <a:lnSpc>
                          <a:spcPct val="100000"/>
                        </a:lnSpc>
                        <a:spcBef>
                          <a:spcPts val="0"/>
                        </a:spcBef>
                        <a:spcAft>
                          <a:spcPts val="0"/>
                        </a:spcAft>
                        <a:buClr>
                          <a:srgbClr val="000000"/>
                        </a:buClr>
                        <a:buSzPts val="1300"/>
                        <a:buFont typeface="Arial"/>
                        <a:buNone/>
                      </a:pPr>
                      <a:r>
                        <a:rPr lang="en-GB" sz="1300" u="none" strike="noStrike" cap="none" noProof="0"/>
                        <a:t>Used the database Gekiwiki on gender &amp; evaluation resources</a:t>
                      </a:r>
                      <a:endParaRPr lang="en-GB" sz="1300" b="0" i="0" u="none" strike="noStrike" cap="none" noProof="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r" rtl="0">
                        <a:lnSpc>
                          <a:spcPct val="100000"/>
                        </a:lnSpc>
                        <a:spcBef>
                          <a:spcPts val="0"/>
                        </a:spcBef>
                        <a:spcAft>
                          <a:spcPts val="0"/>
                        </a:spcAft>
                        <a:buClr>
                          <a:srgbClr val="000000"/>
                        </a:buClr>
                        <a:buSzPts val="1300"/>
                        <a:buFont typeface="Arial"/>
                        <a:buNone/>
                      </a:pPr>
                      <a:r>
                        <a:rPr lang="en-GB" sz="1300" u="none" strike="noStrike" cap="none" noProof="0"/>
                        <a:t>3,03%</a:t>
                      </a:r>
                      <a:endParaRPr lang="en-GB" sz="1300" b="0" i="0" u="none" strike="noStrike" cap="none" noProof="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r" rtl="0">
                        <a:lnSpc>
                          <a:spcPct val="100000"/>
                        </a:lnSpc>
                        <a:spcBef>
                          <a:spcPts val="0"/>
                        </a:spcBef>
                        <a:spcAft>
                          <a:spcPts val="0"/>
                        </a:spcAft>
                        <a:buClr>
                          <a:srgbClr val="000000"/>
                        </a:buClr>
                        <a:buSzPts val="1300"/>
                        <a:buFont typeface="Arial"/>
                        <a:buNone/>
                      </a:pPr>
                      <a:r>
                        <a:rPr lang="en-GB" sz="1300" u="none" strike="noStrike" cap="none" noProof="0"/>
                        <a:t>2</a:t>
                      </a:r>
                      <a:endParaRPr lang="en-GB" sz="1300" b="0" i="0" u="none" strike="noStrike" cap="none" noProof="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extLst>
                  <a:ext uri="{0D108BD9-81ED-4DB2-BD59-A6C34878D82A}">
                    <a16:rowId xmlns:a16="http://schemas.microsoft.com/office/drawing/2014/main" val="10014"/>
                  </a:ext>
                </a:extLst>
              </a:tr>
              <a:tr h="190500">
                <a:tc>
                  <a:txBody>
                    <a:bodyPr/>
                    <a:lstStyle/>
                    <a:p>
                      <a:pPr marL="0" marR="0" lvl="0" indent="0" algn="l" rtl="0">
                        <a:lnSpc>
                          <a:spcPct val="100000"/>
                        </a:lnSpc>
                        <a:spcBef>
                          <a:spcPts val="0"/>
                        </a:spcBef>
                        <a:spcAft>
                          <a:spcPts val="0"/>
                        </a:spcAft>
                        <a:buClr>
                          <a:srgbClr val="000000"/>
                        </a:buClr>
                        <a:buSzPts val="1300"/>
                        <a:buFont typeface="Arial"/>
                        <a:buNone/>
                      </a:pPr>
                      <a:endParaRPr lang="en-GB" sz="1300" b="1" i="0" u="none" strike="noStrike" cap="none" noProof="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GB" sz="1300" b="1" u="none" strike="noStrike" cap="none" noProof="0"/>
                        <a:t>Answered</a:t>
                      </a:r>
                      <a:endParaRPr lang="en-GB" sz="1300" b="1" i="0" u="none" strike="noStrike" cap="none" noProof="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r" rtl="0">
                        <a:lnSpc>
                          <a:spcPct val="100000"/>
                        </a:lnSpc>
                        <a:spcBef>
                          <a:spcPts val="0"/>
                        </a:spcBef>
                        <a:spcAft>
                          <a:spcPts val="0"/>
                        </a:spcAft>
                        <a:buClr>
                          <a:srgbClr val="000000"/>
                        </a:buClr>
                        <a:buSzPts val="1300"/>
                        <a:buFont typeface="Arial"/>
                        <a:buNone/>
                      </a:pPr>
                      <a:r>
                        <a:rPr lang="en-GB" sz="1300" b="1" u="none" strike="noStrike" cap="none" noProof="0"/>
                        <a:t>66</a:t>
                      </a:r>
                      <a:endParaRPr lang="en-GB" sz="1300" b="1" i="0" u="none" strike="noStrike" cap="none" noProof="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extLst>
                  <a:ext uri="{0D108BD9-81ED-4DB2-BD59-A6C34878D82A}">
                    <a16:rowId xmlns:a16="http://schemas.microsoft.com/office/drawing/2014/main" val="10015"/>
                  </a:ext>
                </a:extLst>
              </a:tr>
              <a:tr h="190500">
                <a:tc>
                  <a:txBody>
                    <a:bodyPr/>
                    <a:lstStyle/>
                    <a:p>
                      <a:pPr marL="0" marR="0" lvl="0" indent="0" algn="l" rtl="0">
                        <a:lnSpc>
                          <a:spcPct val="100000"/>
                        </a:lnSpc>
                        <a:spcBef>
                          <a:spcPts val="0"/>
                        </a:spcBef>
                        <a:spcAft>
                          <a:spcPts val="0"/>
                        </a:spcAft>
                        <a:buClr>
                          <a:srgbClr val="000000"/>
                        </a:buClr>
                        <a:buSzPts val="1300"/>
                        <a:buFont typeface="Arial"/>
                        <a:buNone/>
                      </a:pPr>
                      <a:endParaRPr lang="en-GB" sz="1300" b="1" i="0" u="none" strike="noStrike" cap="none" noProof="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GB" sz="1300" u="none" strike="noStrike" cap="none" noProof="0"/>
                        <a:t>Skipped</a:t>
                      </a:r>
                      <a:endParaRPr lang="en-GB" sz="1300" b="1" i="0" u="none" strike="noStrike" cap="none" noProof="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r" rtl="0">
                        <a:lnSpc>
                          <a:spcPct val="100000"/>
                        </a:lnSpc>
                        <a:spcBef>
                          <a:spcPts val="0"/>
                        </a:spcBef>
                        <a:spcAft>
                          <a:spcPts val="0"/>
                        </a:spcAft>
                        <a:buClr>
                          <a:srgbClr val="000000"/>
                        </a:buClr>
                        <a:buSzPts val="1300"/>
                        <a:buFont typeface="Arial"/>
                        <a:buNone/>
                      </a:pPr>
                      <a:r>
                        <a:rPr lang="en-GB" sz="1300" u="none" strike="noStrike" cap="none" noProof="0" dirty="0"/>
                        <a:t>0</a:t>
                      </a:r>
                      <a:endParaRPr lang="en-GB" sz="1300" b="1" i="0" u="none" strike="noStrike" cap="none" noProof="0" dirty="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extLst>
                  <a:ext uri="{0D108BD9-81ED-4DB2-BD59-A6C34878D82A}">
                    <a16:rowId xmlns:a16="http://schemas.microsoft.com/office/drawing/2014/main" val="10016"/>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8"/>
          <p:cNvSpPr txBox="1">
            <a:spLocks noGrp="1"/>
          </p:cNvSpPr>
          <p:nvPr>
            <p:ph type="sldNum" idx="12"/>
          </p:nvPr>
        </p:nvSpPr>
        <p:spPr>
          <a:xfrm>
            <a:off x="8610600" y="6368542"/>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cs-CZ"/>
              <a:t>7</a:t>
            </a:fld>
            <a:endParaRPr/>
          </a:p>
        </p:txBody>
      </p:sp>
      <p:sp>
        <p:nvSpPr>
          <p:cNvPr id="152" name="Google Shape;152;p8"/>
          <p:cNvSpPr/>
          <p:nvPr/>
        </p:nvSpPr>
        <p:spPr>
          <a:xfrm>
            <a:off x="0" y="0"/>
            <a:ext cx="12192000" cy="1325563"/>
          </a:xfrm>
          <a:prstGeom prst="rect">
            <a:avLst/>
          </a:prstGeom>
          <a:solidFill>
            <a:srgbClr val="002060"/>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3" name="Google Shape;153;p8"/>
          <p:cNvSpPr txBox="1"/>
          <p:nvPr/>
        </p:nvSpPr>
        <p:spPr>
          <a:xfrm>
            <a:off x="152400" y="36513"/>
            <a:ext cx="11835384"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lt1"/>
              </a:buClr>
              <a:buSzPts val="3200"/>
              <a:buFont typeface="Calibri"/>
              <a:buNone/>
            </a:pPr>
            <a:r>
              <a:rPr lang="cs-CZ" sz="3200" b="1" i="0" u="none" strike="noStrike" cap="none">
                <a:solidFill>
                  <a:schemeClr val="lt1"/>
                </a:solidFill>
                <a:latin typeface="Calibri"/>
                <a:ea typeface="Calibri"/>
                <a:cs typeface="Calibri"/>
                <a:sym typeface="Calibri"/>
              </a:rPr>
              <a:t>Q5 How do you access information about the EES? (select up to 3)</a:t>
            </a:r>
            <a:endParaRPr sz="3200" b="1" i="0" u="none" strike="noStrike" cap="none">
              <a:solidFill>
                <a:schemeClr val="lt1"/>
              </a:solidFill>
              <a:latin typeface="Calibri"/>
              <a:ea typeface="Calibri"/>
              <a:cs typeface="Calibri"/>
              <a:sym typeface="Calibri"/>
            </a:endParaRPr>
          </a:p>
        </p:txBody>
      </p:sp>
      <p:graphicFrame>
        <p:nvGraphicFramePr>
          <p:cNvPr id="154" name="Google Shape;154;p8"/>
          <p:cNvGraphicFramePr/>
          <p:nvPr/>
        </p:nvGraphicFramePr>
        <p:xfrm>
          <a:off x="271800" y="1398589"/>
          <a:ext cx="5400000" cy="416317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5" name="Google Shape;155;p8"/>
          <p:cNvGraphicFramePr/>
          <p:nvPr>
            <p:extLst>
              <p:ext uri="{D42A27DB-BD31-4B8C-83A1-F6EECF244321}">
                <p14:modId xmlns:p14="http://schemas.microsoft.com/office/powerpoint/2010/main" val="1587869485"/>
              </p:ext>
            </p:extLst>
          </p:nvPr>
        </p:nvGraphicFramePr>
        <p:xfrm>
          <a:off x="6154400" y="2100262"/>
          <a:ext cx="5765800" cy="3011805"/>
        </p:xfrm>
        <a:graphic>
          <a:graphicData uri="http://schemas.openxmlformats.org/drawingml/2006/table">
            <a:tbl>
              <a:tblPr>
                <a:noFill/>
                <a:tableStyleId>{7C20AEF3-05ED-42CF-80A0-5C144BCE0C21}</a:tableStyleId>
              </a:tblPr>
              <a:tblGrid>
                <a:gridCol w="3408525">
                  <a:extLst>
                    <a:ext uri="{9D8B030D-6E8A-4147-A177-3AD203B41FA5}">
                      <a16:colId xmlns:a16="http://schemas.microsoft.com/office/drawing/2014/main" val="20000"/>
                    </a:ext>
                  </a:extLst>
                </a:gridCol>
                <a:gridCol w="997625">
                  <a:extLst>
                    <a:ext uri="{9D8B030D-6E8A-4147-A177-3AD203B41FA5}">
                      <a16:colId xmlns:a16="http://schemas.microsoft.com/office/drawing/2014/main" val="20001"/>
                    </a:ext>
                  </a:extLst>
                </a:gridCol>
                <a:gridCol w="1359650">
                  <a:extLst>
                    <a:ext uri="{9D8B030D-6E8A-4147-A177-3AD203B41FA5}">
                      <a16:colId xmlns:a16="http://schemas.microsoft.com/office/drawing/2014/main" val="20002"/>
                    </a:ext>
                  </a:extLst>
                </a:gridCol>
              </a:tblGrid>
              <a:tr h="190500">
                <a:tc>
                  <a:txBody>
                    <a:bodyPr/>
                    <a:lstStyle/>
                    <a:p>
                      <a:pPr marL="0" marR="0" lvl="0" indent="0" algn="ctr" rtl="0">
                        <a:lnSpc>
                          <a:spcPct val="100000"/>
                        </a:lnSpc>
                        <a:spcBef>
                          <a:spcPts val="0"/>
                        </a:spcBef>
                        <a:spcAft>
                          <a:spcPts val="0"/>
                        </a:spcAft>
                        <a:buClr>
                          <a:srgbClr val="000000"/>
                        </a:buClr>
                        <a:buSzPts val="1600"/>
                        <a:buFont typeface="Arial"/>
                        <a:buNone/>
                      </a:pPr>
                      <a:r>
                        <a:rPr lang="cs-CZ" sz="1600" b="1" u="none" strike="noStrike" cap="none"/>
                        <a:t>Answer Choices</a:t>
                      </a:r>
                      <a:endParaRPr sz="1600" b="1" i="0" u="none" strike="noStrike" cap="none">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cs-CZ" sz="1600" b="1" u="none" strike="noStrike" cap="none"/>
                        <a:t>Responses as %</a:t>
                      </a:r>
                      <a:endParaRPr sz="1600" b="1" i="0" u="none" strike="noStrike" cap="none">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cs-CZ" sz="1600" b="1" u="none" strike="noStrike" cap="none"/>
                        <a:t>No. of responses</a:t>
                      </a:r>
                      <a:endParaRPr sz="1600" b="1" i="0" u="none" strike="noStrike" cap="none">
                        <a:solidFill>
                          <a:srgbClr val="FFFFFF"/>
                        </a:solidFill>
                        <a:latin typeface="Calibri"/>
                        <a:ea typeface="Calibri"/>
                        <a:cs typeface="Calibri"/>
                        <a:sym typeface="Calibri"/>
                      </a:endParaRPr>
                    </a:p>
                  </a:txBody>
                  <a:tcPr marL="9525" marR="9525" marT="9525" marB="0" anchor="b">
                    <a:solidFill>
                      <a:schemeClr val="accent1">
                        <a:lumMod val="20000"/>
                        <a:lumOff val="80000"/>
                      </a:schemeClr>
                    </a:solidFill>
                  </a:tcPr>
                </a:tc>
                <a:extLst>
                  <a:ext uri="{0D108BD9-81ED-4DB2-BD59-A6C34878D82A}">
                    <a16:rowId xmlns:a16="http://schemas.microsoft.com/office/drawing/2014/main" val="10000"/>
                  </a:ext>
                </a:extLst>
              </a:tr>
              <a:tr h="190500">
                <a:tc>
                  <a:txBody>
                    <a:bodyPr/>
                    <a:lstStyle/>
                    <a:p>
                      <a:pPr marL="0" marR="0" lvl="0" indent="0" algn="l" rtl="0">
                        <a:lnSpc>
                          <a:spcPct val="100000"/>
                        </a:lnSpc>
                        <a:spcBef>
                          <a:spcPts val="0"/>
                        </a:spcBef>
                        <a:spcAft>
                          <a:spcPts val="0"/>
                        </a:spcAft>
                        <a:buClr>
                          <a:srgbClr val="000000"/>
                        </a:buClr>
                        <a:buSzPts val="1600"/>
                        <a:buFont typeface="Arial"/>
                        <a:buNone/>
                      </a:pPr>
                      <a:r>
                        <a:rPr lang="cs-CZ" sz="1600" u="none" strike="noStrike" cap="none"/>
                        <a:t>EES website</a:t>
                      </a:r>
                      <a:endParaRPr sz="1600" b="0" i="0" u="none" strike="noStrike" cap="none">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75,76%</a:t>
                      </a:r>
                      <a:endParaRPr sz="1600" b="0" i="0" u="none" strike="noStrike" cap="none">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50</a:t>
                      </a:r>
                      <a:endParaRPr sz="1600" b="0" i="0" u="none" strike="noStrike" cap="none">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extLst>
                  <a:ext uri="{0D108BD9-81ED-4DB2-BD59-A6C34878D82A}">
                    <a16:rowId xmlns:a16="http://schemas.microsoft.com/office/drawing/2014/main" val="10001"/>
                  </a:ext>
                </a:extLst>
              </a:tr>
              <a:tr h="190500">
                <a:tc>
                  <a:txBody>
                    <a:bodyPr/>
                    <a:lstStyle/>
                    <a:p>
                      <a:pPr marL="0" marR="0" lvl="0" indent="0" algn="l" rtl="0">
                        <a:lnSpc>
                          <a:spcPct val="100000"/>
                        </a:lnSpc>
                        <a:spcBef>
                          <a:spcPts val="0"/>
                        </a:spcBef>
                        <a:spcAft>
                          <a:spcPts val="0"/>
                        </a:spcAft>
                        <a:buClr>
                          <a:srgbClr val="000000"/>
                        </a:buClr>
                        <a:buSzPts val="1600"/>
                        <a:buFont typeface="Arial"/>
                        <a:buNone/>
                      </a:pPr>
                      <a:r>
                        <a:rPr lang="cs-CZ" sz="1600" u="none" strike="noStrike" cap="none"/>
                        <a:t>Emails from the EES Secretariat and President</a:t>
                      </a:r>
                      <a:endParaRPr sz="1600" b="0" i="0" u="none" strike="noStrike" cap="none">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68,18%</a:t>
                      </a:r>
                      <a:endParaRPr sz="1600" b="0" i="0" u="none" strike="noStrike" cap="none">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45</a:t>
                      </a:r>
                      <a:endParaRPr sz="1600" b="0" i="0" u="none" strike="noStrike" cap="none">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extLst>
                  <a:ext uri="{0D108BD9-81ED-4DB2-BD59-A6C34878D82A}">
                    <a16:rowId xmlns:a16="http://schemas.microsoft.com/office/drawing/2014/main" val="10002"/>
                  </a:ext>
                </a:extLst>
              </a:tr>
              <a:tr h="190500">
                <a:tc>
                  <a:txBody>
                    <a:bodyPr/>
                    <a:lstStyle/>
                    <a:p>
                      <a:pPr marL="0" marR="0" lvl="0" indent="0" algn="l" rtl="0">
                        <a:lnSpc>
                          <a:spcPct val="100000"/>
                        </a:lnSpc>
                        <a:spcBef>
                          <a:spcPts val="0"/>
                        </a:spcBef>
                        <a:spcAft>
                          <a:spcPts val="0"/>
                        </a:spcAft>
                        <a:buClr>
                          <a:srgbClr val="000000"/>
                        </a:buClr>
                        <a:buSzPts val="1600"/>
                        <a:buFont typeface="Arial"/>
                        <a:buNone/>
                      </a:pPr>
                      <a:r>
                        <a:rPr lang="cs-CZ" sz="1600" u="none" strike="noStrike" cap="none" dirty="0"/>
                        <a:t>EES </a:t>
                      </a:r>
                      <a:r>
                        <a:rPr lang="cs-CZ" sz="1600" u="none" strike="noStrike" cap="none" dirty="0" err="1"/>
                        <a:t>monthly</a:t>
                      </a:r>
                      <a:r>
                        <a:rPr lang="cs-CZ" sz="1600" u="none" strike="noStrike" cap="none" dirty="0"/>
                        <a:t> </a:t>
                      </a:r>
                      <a:r>
                        <a:rPr lang="cs-CZ" sz="1600" u="none" strike="noStrike" cap="none" dirty="0" err="1"/>
                        <a:t>newsletter</a:t>
                      </a:r>
                      <a:r>
                        <a:rPr lang="cs-CZ" sz="1600" u="none" strike="noStrike" cap="none" dirty="0"/>
                        <a:t> </a:t>
                      </a:r>
                      <a:r>
                        <a:rPr lang="cs-CZ" sz="1600" u="none" strike="noStrike" cap="none" dirty="0" err="1"/>
                        <a:t>EvalDigest</a:t>
                      </a:r>
                      <a:endParaRPr sz="1600" b="0" i="0" u="none" strike="noStrike" cap="none" dirty="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40,91%</a:t>
                      </a:r>
                      <a:endParaRPr sz="1600" b="0" i="0" u="none" strike="noStrike" cap="none">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27</a:t>
                      </a:r>
                      <a:endParaRPr sz="1600" b="0" i="0" u="none" strike="noStrike" cap="none">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extLst>
                  <a:ext uri="{0D108BD9-81ED-4DB2-BD59-A6C34878D82A}">
                    <a16:rowId xmlns:a16="http://schemas.microsoft.com/office/drawing/2014/main" val="10003"/>
                  </a:ext>
                </a:extLst>
              </a:tr>
              <a:tr h="190500">
                <a:tc>
                  <a:txBody>
                    <a:bodyPr/>
                    <a:lstStyle/>
                    <a:p>
                      <a:pPr marL="0" marR="0" lvl="0" indent="0" algn="l" rtl="0">
                        <a:lnSpc>
                          <a:spcPct val="100000"/>
                        </a:lnSpc>
                        <a:spcBef>
                          <a:spcPts val="0"/>
                        </a:spcBef>
                        <a:spcAft>
                          <a:spcPts val="0"/>
                        </a:spcAft>
                        <a:buClr>
                          <a:srgbClr val="000000"/>
                        </a:buClr>
                        <a:buSzPts val="1600"/>
                        <a:buFont typeface="Arial"/>
                        <a:buNone/>
                      </a:pPr>
                      <a:r>
                        <a:rPr lang="cs-CZ" sz="1600" u="none" strike="noStrike" cap="none"/>
                        <a:t>EES social media accounts (Twitter, LinkedIn and Facebook)</a:t>
                      </a:r>
                      <a:endParaRPr sz="1600" b="0" i="0" u="none" strike="noStrike" cap="none">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25,76%</a:t>
                      </a:r>
                      <a:endParaRPr sz="1600" b="0" i="0" u="none" strike="noStrike" cap="none">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dirty="0"/>
                        <a:t>17</a:t>
                      </a:r>
                      <a:endParaRPr sz="1600" b="0" i="0" u="none" strike="noStrike" cap="none" dirty="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extLst>
                  <a:ext uri="{0D108BD9-81ED-4DB2-BD59-A6C34878D82A}">
                    <a16:rowId xmlns:a16="http://schemas.microsoft.com/office/drawing/2014/main" val="10004"/>
                  </a:ext>
                </a:extLst>
              </a:tr>
              <a:tr h="190500">
                <a:tc>
                  <a:txBody>
                    <a:bodyPr/>
                    <a:lstStyle/>
                    <a:p>
                      <a:pPr marL="0" marR="0" lvl="0" indent="0" algn="l" rtl="0">
                        <a:lnSpc>
                          <a:spcPct val="100000"/>
                        </a:lnSpc>
                        <a:spcBef>
                          <a:spcPts val="0"/>
                        </a:spcBef>
                        <a:spcAft>
                          <a:spcPts val="0"/>
                        </a:spcAft>
                        <a:buClr>
                          <a:srgbClr val="000000"/>
                        </a:buClr>
                        <a:buSzPts val="1600"/>
                        <a:buFont typeface="Arial"/>
                        <a:buNone/>
                      </a:pPr>
                      <a:r>
                        <a:rPr lang="cs-CZ" sz="1600" u="none" strike="noStrike" cap="none"/>
                        <a:t>Contact an EES board member directly</a:t>
                      </a:r>
                      <a:endParaRPr sz="1600" b="0" i="0" u="none" strike="noStrike" cap="none">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6,06%</a:t>
                      </a:r>
                      <a:endParaRPr sz="1600" b="0" i="0" u="none" strike="noStrike" cap="none">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4</a:t>
                      </a:r>
                      <a:endParaRPr sz="1600" b="0" i="0" u="none" strike="noStrike" cap="none">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extLst>
                  <a:ext uri="{0D108BD9-81ED-4DB2-BD59-A6C34878D82A}">
                    <a16:rowId xmlns:a16="http://schemas.microsoft.com/office/drawing/2014/main" val="10005"/>
                  </a:ext>
                </a:extLst>
              </a:tr>
              <a:tr h="190500">
                <a:tc>
                  <a:txBody>
                    <a:bodyPr/>
                    <a:lstStyle/>
                    <a:p>
                      <a:pPr marL="0" marR="0" lvl="0" indent="0" algn="l" rtl="0">
                        <a:lnSpc>
                          <a:spcPct val="100000"/>
                        </a:lnSpc>
                        <a:spcBef>
                          <a:spcPts val="0"/>
                        </a:spcBef>
                        <a:spcAft>
                          <a:spcPts val="0"/>
                        </a:spcAft>
                        <a:buClr>
                          <a:srgbClr val="000000"/>
                        </a:buClr>
                        <a:buSzPts val="1600"/>
                        <a:buFont typeface="Arial"/>
                        <a:buNone/>
                      </a:pPr>
                      <a:r>
                        <a:rPr lang="cs-CZ" sz="1600" u="none" strike="noStrike" cap="none"/>
                        <a:t>Other (please specify)</a:t>
                      </a:r>
                      <a:endParaRPr sz="1600" b="0" i="0" u="none" strike="noStrike" cap="none">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3,03%</a:t>
                      </a:r>
                      <a:endParaRPr sz="1600" b="0" i="0" u="none" strike="noStrike" cap="none">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2</a:t>
                      </a:r>
                      <a:endParaRPr sz="1600" b="0" i="0" u="none" strike="noStrike" cap="none">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extLst>
                  <a:ext uri="{0D108BD9-81ED-4DB2-BD59-A6C34878D82A}">
                    <a16:rowId xmlns:a16="http://schemas.microsoft.com/office/drawing/2014/main" val="10006"/>
                  </a:ext>
                </a:extLst>
              </a:tr>
              <a:tr h="190500">
                <a:tc>
                  <a:txBody>
                    <a:bodyPr/>
                    <a:lstStyle/>
                    <a:p>
                      <a:pPr marL="0" marR="0" lvl="0" indent="0" algn="l" rtl="0">
                        <a:lnSpc>
                          <a:spcPct val="100000"/>
                        </a:lnSpc>
                        <a:spcBef>
                          <a:spcPts val="0"/>
                        </a:spcBef>
                        <a:spcAft>
                          <a:spcPts val="0"/>
                        </a:spcAft>
                        <a:buClr>
                          <a:srgbClr val="000000"/>
                        </a:buClr>
                        <a:buSzPts val="1600"/>
                        <a:buFont typeface="Arial"/>
                        <a:buNone/>
                      </a:pPr>
                      <a:endParaRPr sz="1600" b="1" i="0" u="none" strike="noStrike" cap="none">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cs-CZ" sz="1600" b="1" u="none" strike="noStrike" cap="none"/>
                        <a:t>Answered</a:t>
                      </a:r>
                      <a:endParaRPr sz="1600" b="1" i="0" u="none" strike="noStrike" cap="none">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r" rtl="0">
                        <a:lnSpc>
                          <a:spcPct val="100000"/>
                        </a:lnSpc>
                        <a:spcBef>
                          <a:spcPts val="0"/>
                        </a:spcBef>
                        <a:spcAft>
                          <a:spcPts val="0"/>
                        </a:spcAft>
                        <a:buClr>
                          <a:srgbClr val="000000"/>
                        </a:buClr>
                        <a:buSzPts val="1600"/>
                        <a:buFont typeface="Arial"/>
                        <a:buNone/>
                      </a:pPr>
                      <a:r>
                        <a:rPr lang="cs-CZ" sz="1600" b="1" u="none" strike="noStrike" cap="none"/>
                        <a:t>66</a:t>
                      </a:r>
                      <a:endParaRPr sz="1600" b="1" i="0" u="none" strike="noStrike" cap="none">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extLst>
                  <a:ext uri="{0D108BD9-81ED-4DB2-BD59-A6C34878D82A}">
                    <a16:rowId xmlns:a16="http://schemas.microsoft.com/office/drawing/2014/main" val="10007"/>
                  </a:ext>
                </a:extLst>
              </a:tr>
              <a:tr h="190500">
                <a:tc>
                  <a:txBody>
                    <a:bodyPr/>
                    <a:lstStyle/>
                    <a:p>
                      <a:pPr marL="0" marR="0" lvl="0" indent="0" algn="l" rtl="0">
                        <a:lnSpc>
                          <a:spcPct val="100000"/>
                        </a:lnSpc>
                        <a:spcBef>
                          <a:spcPts val="0"/>
                        </a:spcBef>
                        <a:spcAft>
                          <a:spcPts val="0"/>
                        </a:spcAft>
                        <a:buClr>
                          <a:srgbClr val="000000"/>
                        </a:buClr>
                        <a:buSzPts val="1600"/>
                        <a:buFont typeface="Arial"/>
                        <a:buNone/>
                      </a:pPr>
                      <a:endParaRPr sz="1600" b="1" i="0" u="none" strike="noStrike" cap="none">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cs-CZ" sz="1600" u="none" strike="noStrike" cap="none"/>
                        <a:t>Skipped</a:t>
                      </a:r>
                      <a:endParaRPr sz="1600" b="1" i="0" u="none" strike="noStrike" cap="none">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dirty="0"/>
                        <a:t>0</a:t>
                      </a:r>
                      <a:endParaRPr sz="1600" b="1" i="0" u="none" strike="noStrike" cap="none" dirty="0">
                        <a:solidFill>
                          <a:srgbClr val="333333"/>
                        </a:solidFill>
                        <a:latin typeface="Arial"/>
                        <a:ea typeface="Arial"/>
                        <a:cs typeface="Arial"/>
                        <a:sym typeface="Arial"/>
                      </a:endParaRPr>
                    </a:p>
                  </a:txBody>
                  <a:tcPr marL="9525" marR="9525" marT="9525" marB="0" anchor="b">
                    <a:solidFill>
                      <a:schemeClr val="accent1">
                        <a:lumMod val="20000"/>
                        <a:lumOff val="80000"/>
                      </a:schemeClr>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cs-CZ"/>
              <a:t>8</a:t>
            </a:fld>
            <a:endParaRPr/>
          </a:p>
        </p:txBody>
      </p:sp>
      <p:sp>
        <p:nvSpPr>
          <p:cNvPr id="162" name="Google Shape;162;p9"/>
          <p:cNvSpPr/>
          <p:nvPr/>
        </p:nvSpPr>
        <p:spPr>
          <a:xfrm>
            <a:off x="0" y="0"/>
            <a:ext cx="12192000" cy="1325563"/>
          </a:xfrm>
          <a:prstGeom prst="rect">
            <a:avLst/>
          </a:prstGeom>
          <a:solidFill>
            <a:srgbClr val="002060"/>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63" name="Google Shape;163;p9"/>
          <p:cNvSpPr txBox="1"/>
          <p:nvPr/>
        </p:nvSpPr>
        <p:spPr>
          <a:xfrm>
            <a:off x="152400" y="36513"/>
            <a:ext cx="11835384" cy="1325563"/>
          </a:xfrm>
          <a:prstGeom prst="rect">
            <a:avLst/>
          </a:prstGeom>
          <a:noFill/>
          <a:ln>
            <a:noFill/>
          </a:ln>
        </p:spPr>
        <p:txBody>
          <a:bodyPr spcFirstLastPara="1" wrap="square" lIns="91425" tIns="45700" rIns="91425" bIns="45700" anchor="ctr" anchorCtr="0">
            <a:normAutofit lnSpcReduction="10000"/>
          </a:bodyPr>
          <a:lstStyle/>
          <a:p>
            <a:pPr marL="0" marR="0" lvl="0" indent="0" algn="l" rtl="0">
              <a:lnSpc>
                <a:spcPct val="90000"/>
              </a:lnSpc>
              <a:spcBef>
                <a:spcPts val="0"/>
              </a:spcBef>
              <a:spcAft>
                <a:spcPts val="0"/>
              </a:spcAft>
              <a:buClr>
                <a:schemeClr val="lt1"/>
              </a:buClr>
              <a:buSzPts val="3200"/>
              <a:buFont typeface="Calibri"/>
              <a:buNone/>
            </a:pPr>
            <a:r>
              <a:rPr lang="cs-CZ" sz="3200" b="1" i="0" u="none" strike="noStrike" cap="none">
                <a:solidFill>
                  <a:schemeClr val="lt1"/>
                </a:solidFill>
                <a:latin typeface="Calibri"/>
                <a:ea typeface="Calibri"/>
                <a:cs typeface="Calibri"/>
                <a:sym typeface="Calibri"/>
              </a:rPr>
              <a:t>Q6 One a scale of 1 star to 5 stars (1 being not useful, 5 being very useful), how useful do you find each of the EES products/activities listed below?</a:t>
            </a:r>
            <a:endParaRPr sz="3200" b="1" i="0" u="none" strike="noStrike" cap="none">
              <a:solidFill>
                <a:schemeClr val="lt1"/>
              </a:solidFill>
              <a:latin typeface="Calibri"/>
              <a:ea typeface="Calibri"/>
              <a:cs typeface="Calibri"/>
              <a:sym typeface="Calibri"/>
            </a:endParaRPr>
          </a:p>
        </p:txBody>
      </p:sp>
      <p:pic>
        <p:nvPicPr>
          <p:cNvPr id="164" name="Google Shape;164;p9"/>
          <p:cNvPicPr preferRelativeResize="0"/>
          <p:nvPr/>
        </p:nvPicPr>
        <p:blipFill>
          <a:blip r:embed="rId3">
            <a:alphaModFix/>
          </a:blip>
          <a:stretch>
            <a:fillRect/>
          </a:stretch>
        </p:blipFill>
        <p:spPr>
          <a:xfrm>
            <a:off x="72025" y="1545425"/>
            <a:ext cx="6019800" cy="4722801"/>
          </a:xfrm>
          <a:prstGeom prst="rect">
            <a:avLst/>
          </a:prstGeom>
          <a:noFill/>
          <a:ln>
            <a:noFill/>
          </a:ln>
        </p:spPr>
      </p:pic>
      <p:pic>
        <p:nvPicPr>
          <p:cNvPr id="165" name="Google Shape;165;p9"/>
          <p:cNvPicPr preferRelativeResize="0"/>
          <p:nvPr/>
        </p:nvPicPr>
        <p:blipFill>
          <a:blip r:embed="rId4">
            <a:alphaModFix/>
          </a:blip>
          <a:stretch>
            <a:fillRect/>
          </a:stretch>
        </p:blipFill>
        <p:spPr>
          <a:xfrm>
            <a:off x="6070092" y="1545425"/>
            <a:ext cx="6019801" cy="48418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cs-CZ"/>
              <a:t>9</a:t>
            </a:fld>
            <a:endParaRPr/>
          </a:p>
        </p:txBody>
      </p:sp>
      <p:sp>
        <p:nvSpPr>
          <p:cNvPr id="184" name="Google Shape;184;p11"/>
          <p:cNvSpPr/>
          <p:nvPr/>
        </p:nvSpPr>
        <p:spPr>
          <a:xfrm>
            <a:off x="0" y="0"/>
            <a:ext cx="12192000" cy="1325563"/>
          </a:xfrm>
          <a:prstGeom prst="rect">
            <a:avLst/>
          </a:prstGeom>
          <a:solidFill>
            <a:srgbClr val="002060"/>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85" name="Google Shape;185;p11"/>
          <p:cNvSpPr txBox="1"/>
          <p:nvPr/>
        </p:nvSpPr>
        <p:spPr>
          <a:xfrm>
            <a:off x="152400" y="36513"/>
            <a:ext cx="11835384"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lt1"/>
              </a:buClr>
              <a:buSzPts val="3200"/>
              <a:buFont typeface="Calibri"/>
              <a:buNone/>
            </a:pPr>
            <a:r>
              <a:rPr lang="cs-CZ" sz="3200" b="1" i="0" u="none" strike="noStrike" cap="none">
                <a:solidFill>
                  <a:schemeClr val="lt1"/>
                </a:solidFill>
                <a:latin typeface="Calibri"/>
                <a:ea typeface="Calibri"/>
                <a:cs typeface="Calibri"/>
                <a:sym typeface="Calibri"/>
              </a:rPr>
              <a:t>Q8 Membership database</a:t>
            </a:r>
            <a:endParaRPr sz="1400" b="0" i="0" u="none" strike="noStrike" cap="none">
              <a:solidFill>
                <a:srgbClr val="000000"/>
              </a:solidFill>
              <a:latin typeface="Arial"/>
              <a:ea typeface="Arial"/>
              <a:cs typeface="Arial"/>
              <a:sym typeface="Arial"/>
            </a:endParaRPr>
          </a:p>
        </p:txBody>
      </p:sp>
      <p:graphicFrame>
        <p:nvGraphicFramePr>
          <p:cNvPr id="186" name="Google Shape;186;p11"/>
          <p:cNvGraphicFramePr/>
          <p:nvPr/>
        </p:nvGraphicFramePr>
        <p:xfrm>
          <a:off x="457199" y="3099815"/>
          <a:ext cx="8067675" cy="287235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7" name="Google Shape;187;p11"/>
          <p:cNvGraphicFramePr/>
          <p:nvPr/>
        </p:nvGraphicFramePr>
        <p:xfrm>
          <a:off x="8739759" y="1981041"/>
          <a:ext cx="3248025" cy="1520190"/>
        </p:xfrm>
        <a:graphic>
          <a:graphicData uri="http://schemas.openxmlformats.org/drawingml/2006/table">
            <a:tbl>
              <a:tblPr>
                <a:noFill/>
                <a:tableStyleId>{0AB12B48-07E9-4988-89D4-CAC86040B16F}</a:tableStyleId>
              </a:tblPr>
              <a:tblGrid>
                <a:gridCol w="1447800">
                  <a:extLst>
                    <a:ext uri="{9D8B030D-6E8A-4147-A177-3AD203B41FA5}">
                      <a16:colId xmlns:a16="http://schemas.microsoft.com/office/drawing/2014/main" val="20000"/>
                    </a:ext>
                  </a:extLst>
                </a:gridCol>
                <a:gridCol w="1066800">
                  <a:extLst>
                    <a:ext uri="{9D8B030D-6E8A-4147-A177-3AD203B41FA5}">
                      <a16:colId xmlns:a16="http://schemas.microsoft.com/office/drawing/2014/main" val="20001"/>
                    </a:ext>
                  </a:extLst>
                </a:gridCol>
                <a:gridCol w="733425">
                  <a:extLst>
                    <a:ext uri="{9D8B030D-6E8A-4147-A177-3AD203B41FA5}">
                      <a16:colId xmlns:a16="http://schemas.microsoft.com/office/drawing/2014/main" val="20002"/>
                    </a:ext>
                  </a:extLst>
                </a:gridCol>
              </a:tblGrid>
              <a:tr h="190500">
                <a:tc>
                  <a:txBody>
                    <a:bodyPr/>
                    <a:lstStyle/>
                    <a:p>
                      <a:pPr marL="0" marR="0" lvl="0" indent="0" algn="ctr" rtl="0">
                        <a:lnSpc>
                          <a:spcPct val="100000"/>
                        </a:lnSpc>
                        <a:spcBef>
                          <a:spcPts val="0"/>
                        </a:spcBef>
                        <a:spcAft>
                          <a:spcPts val="0"/>
                        </a:spcAft>
                        <a:buClr>
                          <a:srgbClr val="000000"/>
                        </a:buClr>
                        <a:buSzPts val="1600"/>
                        <a:buFont typeface="Arial"/>
                        <a:buNone/>
                      </a:pPr>
                      <a:r>
                        <a:rPr lang="cs-CZ" sz="1600" b="1" u="none" strike="noStrike" cap="none"/>
                        <a:t>Answer Choices</a:t>
                      </a:r>
                      <a:endParaRPr sz="1600" b="1" i="0" u="none" strike="noStrike" cap="none">
                        <a:solidFill>
                          <a:srgbClr val="333333"/>
                        </a:solidFill>
                        <a:latin typeface="Arial"/>
                        <a:ea typeface="Arial"/>
                        <a:cs typeface="Arial"/>
                        <a:sym typeface="Arial"/>
                      </a:endParaRPr>
                    </a:p>
                  </a:txBody>
                  <a:tcPr marL="9525" marR="9525" marT="9525" marB="0" anchor="b"/>
                </a:tc>
                <a:tc gridSpan="2">
                  <a:txBody>
                    <a:bodyPr/>
                    <a:lstStyle/>
                    <a:p>
                      <a:pPr marL="0" marR="0" lvl="0" indent="0" algn="ctr" rtl="0">
                        <a:lnSpc>
                          <a:spcPct val="100000"/>
                        </a:lnSpc>
                        <a:spcBef>
                          <a:spcPts val="0"/>
                        </a:spcBef>
                        <a:spcAft>
                          <a:spcPts val="0"/>
                        </a:spcAft>
                        <a:buClr>
                          <a:srgbClr val="000000"/>
                        </a:buClr>
                        <a:buSzPts val="1600"/>
                        <a:buFont typeface="Arial"/>
                        <a:buNone/>
                      </a:pPr>
                      <a:r>
                        <a:rPr lang="cs-CZ" sz="1600" b="1" u="none" strike="noStrike" cap="none"/>
                        <a:t>Responses</a:t>
                      </a:r>
                      <a:endParaRPr sz="1600" b="1" i="0" u="none" strike="noStrike" cap="none">
                        <a:solidFill>
                          <a:srgbClr val="333333"/>
                        </a:solidFill>
                        <a:latin typeface="Arial"/>
                        <a:ea typeface="Arial"/>
                        <a:cs typeface="Arial"/>
                        <a:sym typeface="Arial"/>
                      </a:endParaRPr>
                    </a:p>
                  </a:txBody>
                  <a:tcPr marL="9525" marR="9525" marT="9525" marB="0" anchor="b"/>
                </a:tc>
                <a:tc hMerge="1">
                  <a:txBody>
                    <a:bodyPr/>
                    <a:lstStyle/>
                    <a:p>
                      <a:endParaRPr lang="en-US"/>
                    </a:p>
                  </a:txBody>
                  <a:tcPr/>
                </a:tc>
                <a:extLst>
                  <a:ext uri="{0D108BD9-81ED-4DB2-BD59-A6C34878D82A}">
                    <a16:rowId xmlns:a16="http://schemas.microsoft.com/office/drawing/2014/main" val="10000"/>
                  </a:ext>
                </a:extLst>
              </a:tr>
              <a:tr h="190500">
                <a:tc>
                  <a:txBody>
                    <a:bodyPr/>
                    <a:lstStyle/>
                    <a:p>
                      <a:pPr marL="0" marR="0" lvl="0" indent="0" algn="l" rtl="0">
                        <a:lnSpc>
                          <a:spcPct val="100000"/>
                        </a:lnSpc>
                        <a:spcBef>
                          <a:spcPts val="0"/>
                        </a:spcBef>
                        <a:spcAft>
                          <a:spcPts val="0"/>
                        </a:spcAft>
                        <a:buClr>
                          <a:srgbClr val="000000"/>
                        </a:buClr>
                        <a:buSzPts val="1600"/>
                        <a:buFont typeface="Arial"/>
                        <a:buNone/>
                      </a:pPr>
                      <a:r>
                        <a:rPr lang="cs-CZ" sz="1600" u="none" strike="noStrike" cap="none"/>
                        <a:t>Yes</a:t>
                      </a:r>
                      <a:endParaRPr sz="1600" b="0"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90,91%</a:t>
                      </a:r>
                      <a:endParaRPr sz="1600" b="0"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60</a:t>
                      </a:r>
                      <a:endParaRPr sz="1600" b="0" i="0" u="none" strike="noStrike" cap="none">
                        <a:solidFill>
                          <a:srgbClr val="333333"/>
                        </a:solidFill>
                        <a:latin typeface="Arial"/>
                        <a:ea typeface="Arial"/>
                        <a:cs typeface="Arial"/>
                        <a:sym typeface="Arial"/>
                      </a:endParaRPr>
                    </a:p>
                  </a:txBody>
                  <a:tcPr marL="9525" marR="9525" marT="9525" marB="0" anchor="b"/>
                </a:tc>
                <a:extLst>
                  <a:ext uri="{0D108BD9-81ED-4DB2-BD59-A6C34878D82A}">
                    <a16:rowId xmlns:a16="http://schemas.microsoft.com/office/drawing/2014/main" val="10001"/>
                  </a:ext>
                </a:extLst>
              </a:tr>
              <a:tr h="190500">
                <a:tc>
                  <a:txBody>
                    <a:bodyPr/>
                    <a:lstStyle/>
                    <a:p>
                      <a:pPr marL="0" marR="0" lvl="0" indent="0" algn="l" rtl="0">
                        <a:lnSpc>
                          <a:spcPct val="100000"/>
                        </a:lnSpc>
                        <a:spcBef>
                          <a:spcPts val="0"/>
                        </a:spcBef>
                        <a:spcAft>
                          <a:spcPts val="0"/>
                        </a:spcAft>
                        <a:buClr>
                          <a:srgbClr val="000000"/>
                        </a:buClr>
                        <a:buSzPts val="1600"/>
                        <a:buFont typeface="Arial"/>
                        <a:buNone/>
                      </a:pPr>
                      <a:r>
                        <a:rPr lang="cs-CZ" sz="1600" u="none" strike="noStrike" cap="none"/>
                        <a:t>No</a:t>
                      </a:r>
                      <a:endParaRPr sz="1600" b="0"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1,52%</a:t>
                      </a:r>
                      <a:endParaRPr sz="1600" b="0"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1</a:t>
                      </a:r>
                      <a:endParaRPr sz="1600" b="0" i="0" u="none" strike="noStrike" cap="none">
                        <a:solidFill>
                          <a:srgbClr val="333333"/>
                        </a:solidFill>
                        <a:latin typeface="Arial"/>
                        <a:ea typeface="Arial"/>
                        <a:cs typeface="Arial"/>
                        <a:sym typeface="Arial"/>
                      </a:endParaRPr>
                    </a:p>
                  </a:txBody>
                  <a:tcPr marL="9525" marR="9525" marT="9525" marB="0" anchor="b"/>
                </a:tc>
                <a:extLst>
                  <a:ext uri="{0D108BD9-81ED-4DB2-BD59-A6C34878D82A}">
                    <a16:rowId xmlns:a16="http://schemas.microsoft.com/office/drawing/2014/main" val="10002"/>
                  </a:ext>
                </a:extLst>
              </a:tr>
              <a:tr h="190500">
                <a:tc>
                  <a:txBody>
                    <a:bodyPr/>
                    <a:lstStyle/>
                    <a:p>
                      <a:pPr marL="0" marR="0" lvl="0" indent="0" algn="l" rtl="0">
                        <a:lnSpc>
                          <a:spcPct val="100000"/>
                        </a:lnSpc>
                        <a:spcBef>
                          <a:spcPts val="0"/>
                        </a:spcBef>
                        <a:spcAft>
                          <a:spcPts val="0"/>
                        </a:spcAft>
                        <a:buClr>
                          <a:srgbClr val="000000"/>
                        </a:buClr>
                        <a:buSzPts val="1600"/>
                        <a:buFont typeface="Arial"/>
                        <a:buNone/>
                      </a:pPr>
                      <a:r>
                        <a:rPr lang="cs-CZ" sz="1600" u="none" strike="noStrike" cap="none"/>
                        <a:t>I don't know</a:t>
                      </a:r>
                      <a:endParaRPr sz="1600" b="0"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7,58%</a:t>
                      </a:r>
                      <a:endParaRPr sz="1600" b="0"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5</a:t>
                      </a:r>
                      <a:endParaRPr sz="1600" b="0" i="0" u="none" strike="noStrike" cap="none">
                        <a:solidFill>
                          <a:srgbClr val="333333"/>
                        </a:solidFill>
                        <a:latin typeface="Arial"/>
                        <a:ea typeface="Arial"/>
                        <a:cs typeface="Arial"/>
                        <a:sym typeface="Arial"/>
                      </a:endParaRPr>
                    </a:p>
                  </a:txBody>
                  <a:tcPr marL="9525" marR="9525" marT="9525" marB="0" anchor="b"/>
                </a:tc>
                <a:extLst>
                  <a:ext uri="{0D108BD9-81ED-4DB2-BD59-A6C34878D82A}">
                    <a16:rowId xmlns:a16="http://schemas.microsoft.com/office/drawing/2014/main" val="10003"/>
                  </a:ext>
                </a:extLst>
              </a:tr>
              <a:tr h="190500">
                <a:tc>
                  <a:txBody>
                    <a:bodyPr/>
                    <a:lstStyle/>
                    <a:p>
                      <a:pPr marL="0" marR="0" lvl="0" indent="0" algn="l" rtl="0">
                        <a:lnSpc>
                          <a:spcPct val="100000"/>
                        </a:lnSpc>
                        <a:spcBef>
                          <a:spcPts val="0"/>
                        </a:spcBef>
                        <a:spcAft>
                          <a:spcPts val="0"/>
                        </a:spcAft>
                        <a:buClr>
                          <a:srgbClr val="000000"/>
                        </a:buClr>
                        <a:buSzPts val="1600"/>
                        <a:buFont typeface="Arial"/>
                        <a:buNone/>
                      </a:pPr>
                      <a:endParaRPr sz="1600" b="1"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l" rtl="0">
                        <a:lnSpc>
                          <a:spcPct val="100000"/>
                        </a:lnSpc>
                        <a:spcBef>
                          <a:spcPts val="0"/>
                        </a:spcBef>
                        <a:spcAft>
                          <a:spcPts val="0"/>
                        </a:spcAft>
                        <a:buClr>
                          <a:srgbClr val="000000"/>
                        </a:buClr>
                        <a:buSzPts val="1600"/>
                        <a:buFont typeface="Arial"/>
                        <a:buNone/>
                      </a:pPr>
                      <a:r>
                        <a:rPr lang="cs-CZ" sz="1600" b="1" u="none" strike="noStrike" cap="none"/>
                        <a:t>Answered</a:t>
                      </a:r>
                      <a:endParaRPr sz="1600" b="1"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b="1" u="none" strike="noStrike" cap="none"/>
                        <a:t>66</a:t>
                      </a:r>
                      <a:endParaRPr sz="1600" b="1" i="0" u="none" strike="noStrike" cap="none">
                        <a:solidFill>
                          <a:srgbClr val="333333"/>
                        </a:solidFill>
                        <a:latin typeface="Arial"/>
                        <a:ea typeface="Arial"/>
                        <a:cs typeface="Arial"/>
                        <a:sym typeface="Arial"/>
                      </a:endParaRPr>
                    </a:p>
                  </a:txBody>
                  <a:tcPr marL="9525" marR="9525" marT="9525" marB="0" anchor="b"/>
                </a:tc>
                <a:extLst>
                  <a:ext uri="{0D108BD9-81ED-4DB2-BD59-A6C34878D82A}">
                    <a16:rowId xmlns:a16="http://schemas.microsoft.com/office/drawing/2014/main" val="10004"/>
                  </a:ext>
                </a:extLst>
              </a:tr>
              <a:tr h="190500">
                <a:tc>
                  <a:txBody>
                    <a:bodyPr/>
                    <a:lstStyle/>
                    <a:p>
                      <a:pPr marL="0" marR="0" lvl="0" indent="0" algn="l" rtl="0">
                        <a:lnSpc>
                          <a:spcPct val="100000"/>
                        </a:lnSpc>
                        <a:spcBef>
                          <a:spcPts val="0"/>
                        </a:spcBef>
                        <a:spcAft>
                          <a:spcPts val="0"/>
                        </a:spcAft>
                        <a:buClr>
                          <a:srgbClr val="000000"/>
                        </a:buClr>
                        <a:buSzPts val="1600"/>
                        <a:buFont typeface="Arial"/>
                        <a:buNone/>
                      </a:pPr>
                      <a:endParaRPr sz="1600" b="1"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l" rtl="0">
                        <a:lnSpc>
                          <a:spcPct val="100000"/>
                        </a:lnSpc>
                        <a:spcBef>
                          <a:spcPts val="0"/>
                        </a:spcBef>
                        <a:spcAft>
                          <a:spcPts val="0"/>
                        </a:spcAft>
                        <a:buClr>
                          <a:srgbClr val="000000"/>
                        </a:buClr>
                        <a:buSzPts val="1600"/>
                        <a:buFont typeface="Arial"/>
                        <a:buNone/>
                      </a:pPr>
                      <a:r>
                        <a:rPr lang="cs-CZ" sz="1600" u="none" strike="noStrike" cap="none"/>
                        <a:t>Skipped</a:t>
                      </a:r>
                      <a:endParaRPr sz="1600" b="1"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0</a:t>
                      </a:r>
                      <a:endParaRPr sz="1600" b="1" i="0" u="none" strike="noStrike" cap="none">
                        <a:solidFill>
                          <a:srgbClr val="333333"/>
                        </a:solidFill>
                        <a:latin typeface="Arial"/>
                        <a:ea typeface="Arial"/>
                        <a:cs typeface="Arial"/>
                        <a:sym typeface="Arial"/>
                      </a:endParaRPr>
                    </a:p>
                  </a:txBody>
                  <a:tcPr marL="9525" marR="9525" marT="9525" marB="0" anchor="b"/>
                </a:tc>
                <a:extLst>
                  <a:ext uri="{0D108BD9-81ED-4DB2-BD59-A6C34878D82A}">
                    <a16:rowId xmlns:a16="http://schemas.microsoft.com/office/drawing/2014/main" val="10005"/>
                  </a:ext>
                </a:extLst>
              </a:tr>
            </a:tbl>
          </a:graphicData>
        </a:graphic>
      </p:graphicFrame>
      <p:sp>
        <p:nvSpPr>
          <p:cNvPr id="188" name="Google Shape;188;p11"/>
          <p:cNvSpPr txBox="1"/>
          <p:nvPr/>
        </p:nvSpPr>
        <p:spPr>
          <a:xfrm>
            <a:off x="704088" y="1911096"/>
            <a:ext cx="7626096"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cs-CZ" sz="1800" b="0" i="0" u="none" strike="noStrike" cap="none">
                <a:solidFill>
                  <a:schemeClr val="dk1"/>
                </a:solidFill>
                <a:latin typeface="Arial"/>
                <a:ea typeface="Arial"/>
                <a:cs typeface="Arial"/>
                <a:sym typeface="Arial"/>
              </a:rPr>
              <a:t>As suggested in the AGM, the EES is considering creating a database of its members that other members can search, called “finding evaluation experts,” to help our members network online. It would not be open to the general public. Would you be interested in using such a tool?</a:t>
            </a:r>
            <a:endParaRPr sz="1800" b="0" i="0" u="none" strike="noStrike" cap="none">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cs-CZ"/>
              <a:t>10</a:t>
            </a:fld>
            <a:endParaRPr/>
          </a:p>
        </p:txBody>
      </p:sp>
      <p:sp>
        <p:nvSpPr>
          <p:cNvPr id="196" name="Google Shape;196;p12"/>
          <p:cNvSpPr/>
          <p:nvPr/>
        </p:nvSpPr>
        <p:spPr>
          <a:xfrm>
            <a:off x="0" y="0"/>
            <a:ext cx="12192000" cy="1325563"/>
          </a:xfrm>
          <a:prstGeom prst="rect">
            <a:avLst/>
          </a:prstGeom>
          <a:solidFill>
            <a:srgbClr val="002060"/>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7" name="Google Shape;197;p12"/>
          <p:cNvSpPr txBox="1"/>
          <p:nvPr/>
        </p:nvSpPr>
        <p:spPr>
          <a:xfrm>
            <a:off x="152400" y="36513"/>
            <a:ext cx="11835384"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lt1"/>
              </a:buClr>
              <a:buSzPts val="3200"/>
              <a:buFont typeface="Calibri"/>
              <a:buNone/>
            </a:pPr>
            <a:r>
              <a:rPr lang="cs-CZ" sz="3200" b="1" i="0" u="none" strike="noStrike" cap="none">
                <a:solidFill>
                  <a:schemeClr val="lt1"/>
                </a:solidFill>
                <a:latin typeface="Calibri"/>
                <a:ea typeface="Calibri"/>
                <a:cs typeface="Calibri"/>
                <a:sym typeface="Calibri"/>
              </a:rPr>
              <a:t>Q9 Would you be willing to share information about yourself in the proposed “finding evaluation experts” tool?</a:t>
            </a:r>
            <a:endParaRPr sz="3200" b="1" i="0" u="none" strike="noStrike" cap="none">
              <a:solidFill>
                <a:schemeClr val="lt1"/>
              </a:solidFill>
              <a:latin typeface="Calibri"/>
              <a:ea typeface="Calibri"/>
              <a:cs typeface="Calibri"/>
              <a:sym typeface="Calibri"/>
            </a:endParaRPr>
          </a:p>
        </p:txBody>
      </p:sp>
      <p:graphicFrame>
        <p:nvGraphicFramePr>
          <p:cNvPr id="198" name="Google Shape;198;p12"/>
          <p:cNvGraphicFramePr/>
          <p:nvPr/>
        </p:nvGraphicFramePr>
        <p:xfrm>
          <a:off x="152400" y="2425275"/>
          <a:ext cx="6975900" cy="41856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9" name="Google Shape;199;p12"/>
          <p:cNvGraphicFramePr/>
          <p:nvPr/>
        </p:nvGraphicFramePr>
        <p:xfrm>
          <a:off x="7820025" y="2302510"/>
          <a:ext cx="3886200" cy="1520190"/>
        </p:xfrm>
        <a:graphic>
          <a:graphicData uri="http://schemas.openxmlformats.org/drawingml/2006/table">
            <a:tbl>
              <a:tblPr>
                <a:noFill/>
                <a:tableStyleId>{0AB12B48-07E9-4988-89D4-CAC86040B16F}</a:tableStyleId>
              </a:tblPr>
              <a:tblGrid>
                <a:gridCol w="1437900">
                  <a:extLst>
                    <a:ext uri="{9D8B030D-6E8A-4147-A177-3AD203B41FA5}">
                      <a16:colId xmlns:a16="http://schemas.microsoft.com/office/drawing/2014/main" val="20000"/>
                    </a:ext>
                  </a:extLst>
                </a:gridCol>
                <a:gridCol w="1224150">
                  <a:extLst>
                    <a:ext uri="{9D8B030D-6E8A-4147-A177-3AD203B41FA5}">
                      <a16:colId xmlns:a16="http://schemas.microsoft.com/office/drawing/2014/main" val="20001"/>
                    </a:ext>
                  </a:extLst>
                </a:gridCol>
                <a:gridCol w="1224150">
                  <a:extLst>
                    <a:ext uri="{9D8B030D-6E8A-4147-A177-3AD203B41FA5}">
                      <a16:colId xmlns:a16="http://schemas.microsoft.com/office/drawing/2014/main" val="20002"/>
                    </a:ext>
                  </a:extLst>
                </a:gridCol>
              </a:tblGrid>
              <a:tr h="190500">
                <a:tc>
                  <a:txBody>
                    <a:bodyPr/>
                    <a:lstStyle/>
                    <a:p>
                      <a:pPr marL="0" marR="0" lvl="0" indent="0" algn="ctr" rtl="0">
                        <a:lnSpc>
                          <a:spcPct val="100000"/>
                        </a:lnSpc>
                        <a:spcBef>
                          <a:spcPts val="0"/>
                        </a:spcBef>
                        <a:spcAft>
                          <a:spcPts val="0"/>
                        </a:spcAft>
                        <a:buClr>
                          <a:srgbClr val="000000"/>
                        </a:buClr>
                        <a:buSzPts val="1600"/>
                        <a:buFont typeface="Arial"/>
                        <a:buNone/>
                      </a:pPr>
                      <a:r>
                        <a:rPr lang="cs-CZ" sz="1600" b="1" u="none" strike="noStrike" cap="none"/>
                        <a:t>Answer Choices</a:t>
                      </a:r>
                      <a:endParaRPr sz="1600" b="1" i="0" u="none" strike="noStrike" cap="none">
                        <a:solidFill>
                          <a:srgbClr val="333333"/>
                        </a:solidFill>
                        <a:latin typeface="Arial"/>
                        <a:ea typeface="Arial"/>
                        <a:cs typeface="Arial"/>
                        <a:sym typeface="Arial"/>
                      </a:endParaRPr>
                    </a:p>
                  </a:txBody>
                  <a:tcPr marL="9525" marR="9525" marT="9525" marB="0" anchor="b"/>
                </a:tc>
                <a:tc gridSpan="2">
                  <a:txBody>
                    <a:bodyPr/>
                    <a:lstStyle/>
                    <a:p>
                      <a:pPr marL="0" marR="0" lvl="0" indent="0" algn="ctr" rtl="0">
                        <a:lnSpc>
                          <a:spcPct val="100000"/>
                        </a:lnSpc>
                        <a:spcBef>
                          <a:spcPts val="0"/>
                        </a:spcBef>
                        <a:spcAft>
                          <a:spcPts val="0"/>
                        </a:spcAft>
                        <a:buClr>
                          <a:srgbClr val="000000"/>
                        </a:buClr>
                        <a:buSzPts val="1600"/>
                        <a:buFont typeface="Arial"/>
                        <a:buNone/>
                      </a:pPr>
                      <a:r>
                        <a:rPr lang="cs-CZ" sz="1600" b="1" u="none" strike="noStrike" cap="none"/>
                        <a:t>Responses</a:t>
                      </a:r>
                      <a:endParaRPr sz="1600" b="1" i="0" u="none" strike="noStrike" cap="none">
                        <a:solidFill>
                          <a:srgbClr val="333333"/>
                        </a:solidFill>
                        <a:latin typeface="Arial"/>
                        <a:ea typeface="Arial"/>
                        <a:cs typeface="Arial"/>
                        <a:sym typeface="Arial"/>
                      </a:endParaRPr>
                    </a:p>
                  </a:txBody>
                  <a:tcPr marL="9525" marR="9525" marT="9525" marB="0" anchor="b"/>
                </a:tc>
                <a:tc hMerge="1">
                  <a:txBody>
                    <a:bodyPr/>
                    <a:lstStyle/>
                    <a:p>
                      <a:endParaRPr lang="en-US"/>
                    </a:p>
                  </a:txBody>
                  <a:tcPr/>
                </a:tc>
                <a:extLst>
                  <a:ext uri="{0D108BD9-81ED-4DB2-BD59-A6C34878D82A}">
                    <a16:rowId xmlns:a16="http://schemas.microsoft.com/office/drawing/2014/main" val="10000"/>
                  </a:ext>
                </a:extLst>
              </a:tr>
              <a:tr h="190500">
                <a:tc>
                  <a:txBody>
                    <a:bodyPr/>
                    <a:lstStyle/>
                    <a:p>
                      <a:pPr marL="0" marR="0" lvl="0" indent="0" algn="l" rtl="0">
                        <a:lnSpc>
                          <a:spcPct val="100000"/>
                        </a:lnSpc>
                        <a:spcBef>
                          <a:spcPts val="0"/>
                        </a:spcBef>
                        <a:spcAft>
                          <a:spcPts val="0"/>
                        </a:spcAft>
                        <a:buClr>
                          <a:srgbClr val="000000"/>
                        </a:buClr>
                        <a:buSzPts val="1600"/>
                        <a:buFont typeface="Arial"/>
                        <a:buNone/>
                      </a:pPr>
                      <a:r>
                        <a:rPr lang="cs-CZ" sz="1600" u="none" strike="noStrike" cap="none"/>
                        <a:t>Yes</a:t>
                      </a:r>
                      <a:endParaRPr sz="1600" b="0"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92,42%</a:t>
                      </a:r>
                      <a:endParaRPr sz="1600" b="0"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61</a:t>
                      </a:r>
                      <a:endParaRPr sz="1600" b="0" i="0" u="none" strike="noStrike" cap="none">
                        <a:solidFill>
                          <a:srgbClr val="333333"/>
                        </a:solidFill>
                        <a:latin typeface="Arial"/>
                        <a:ea typeface="Arial"/>
                        <a:cs typeface="Arial"/>
                        <a:sym typeface="Arial"/>
                      </a:endParaRPr>
                    </a:p>
                  </a:txBody>
                  <a:tcPr marL="9525" marR="9525" marT="9525" marB="0" anchor="b"/>
                </a:tc>
                <a:extLst>
                  <a:ext uri="{0D108BD9-81ED-4DB2-BD59-A6C34878D82A}">
                    <a16:rowId xmlns:a16="http://schemas.microsoft.com/office/drawing/2014/main" val="10001"/>
                  </a:ext>
                </a:extLst>
              </a:tr>
              <a:tr h="190500">
                <a:tc>
                  <a:txBody>
                    <a:bodyPr/>
                    <a:lstStyle/>
                    <a:p>
                      <a:pPr marL="0" marR="0" lvl="0" indent="0" algn="l" rtl="0">
                        <a:lnSpc>
                          <a:spcPct val="100000"/>
                        </a:lnSpc>
                        <a:spcBef>
                          <a:spcPts val="0"/>
                        </a:spcBef>
                        <a:spcAft>
                          <a:spcPts val="0"/>
                        </a:spcAft>
                        <a:buClr>
                          <a:srgbClr val="000000"/>
                        </a:buClr>
                        <a:buSzPts val="1600"/>
                        <a:buFont typeface="Arial"/>
                        <a:buNone/>
                      </a:pPr>
                      <a:r>
                        <a:rPr lang="cs-CZ" sz="1600" u="none" strike="noStrike" cap="none"/>
                        <a:t>No</a:t>
                      </a:r>
                      <a:endParaRPr sz="1600" b="0"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0,00%</a:t>
                      </a:r>
                      <a:endParaRPr sz="1600" b="0"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0</a:t>
                      </a:r>
                      <a:endParaRPr sz="1600" b="0" i="0" u="none" strike="noStrike" cap="none">
                        <a:solidFill>
                          <a:srgbClr val="333333"/>
                        </a:solidFill>
                        <a:latin typeface="Arial"/>
                        <a:ea typeface="Arial"/>
                        <a:cs typeface="Arial"/>
                        <a:sym typeface="Arial"/>
                      </a:endParaRPr>
                    </a:p>
                  </a:txBody>
                  <a:tcPr marL="9525" marR="9525" marT="9525" marB="0" anchor="b"/>
                </a:tc>
                <a:extLst>
                  <a:ext uri="{0D108BD9-81ED-4DB2-BD59-A6C34878D82A}">
                    <a16:rowId xmlns:a16="http://schemas.microsoft.com/office/drawing/2014/main" val="10002"/>
                  </a:ext>
                </a:extLst>
              </a:tr>
              <a:tr h="190500">
                <a:tc>
                  <a:txBody>
                    <a:bodyPr/>
                    <a:lstStyle/>
                    <a:p>
                      <a:pPr marL="0" marR="0" lvl="0" indent="0" algn="l" rtl="0">
                        <a:lnSpc>
                          <a:spcPct val="100000"/>
                        </a:lnSpc>
                        <a:spcBef>
                          <a:spcPts val="0"/>
                        </a:spcBef>
                        <a:spcAft>
                          <a:spcPts val="0"/>
                        </a:spcAft>
                        <a:buClr>
                          <a:srgbClr val="000000"/>
                        </a:buClr>
                        <a:buSzPts val="1600"/>
                        <a:buFont typeface="Arial"/>
                        <a:buNone/>
                      </a:pPr>
                      <a:r>
                        <a:rPr lang="cs-CZ" sz="1600" u="none" strike="noStrike" cap="none"/>
                        <a:t>I don't know</a:t>
                      </a:r>
                      <a:endParaRPr sz="1600" b="0"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7,58%</a:t>
                      </a:r>
                      <a:endParaRPr sz="1600" b="0"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5</a:t>
                      </a:r>
                      <a:endParaRPr sz="1600" b="0" i="0" u="none" strike="noStrike" cap="none">
                        <a:solidFill>
                          <a:srgbClr val="333333"/>
                        </a:solidFill>
                        <a:latin typeface="Arial"/>
                        <a:ea typeface="Arial"/>
                        <a:cs typeface="Arial"/>
                        <a:sym typeface="Arial"/>
                      </a:endParaRPr>
                    </a:p>
                  </a:txBody>
                  <a:tcPr marL="9525" marR="9525" marT="9525" marB="0" anchor="b"/>
                </a:tc>
                <a:extLst>
                  <a:ext uri="{0D108BD9-81ED-4DB2-BD59-A6C34878D82A}">
                    <a16:rowId xmlns:a16="http://schemas.microsoft.com/office/drawing/2014/main" val="10003"/>
                  </a:ext>
                </a:extLst>
              </a:tr>
              <a:tr h="190500">
                <a:tc>
                  <a:txBody>
                    <a:bodyPr/>
                    <a:lstStyle/>
                    <a:p>
                      <a:pPr marL="0" marR="0" lvl="0" indent="0" algn="l" rtl="0">
                        <a:lnSpc>
                          <a:spcPct val="100000"/>
                        </a:lnSpc>
                        <a:spcBef>
                          <a:spcPts val="0"/>
                        </a:spcBef>
                        <a:spcAft>
                          <a:spcPts val="0"/>
                        </a:spcAft>
                        <a:buClr>
                          <a:srgbClr val="000000"/>
                        </a:buClr>
                        <a:buSzPts val="1600"/>
                        <a:buFont typeface="Arial"/>
                        <a:buNone/>
                      </a:pPr>
                      <a:endParaRPr sz="1600" b="1"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l" rtl="0">
                        <a:lnSpc>
                          <a:spcPct val="100000"/>
                        </a:lnSpc>
                        <a:spcBef>
                          <a:spcPts val="0"/>
                        </a:spcBef>
                        <a:spcAft>
                          <a:spcPts val="0"/>
                        </a:spcAft>
                        <a:buClr>
                          <a:srgbClr val="000000"/>
                        </a:buClr>
                        <a:buSzPts val="1600"/>
                        <a:buFont typeface="Arial"/>
                        <a:buNone/>
                      </a:pPr>
                      <a:r>
                        <a:rPr lang="cs-CZ" sz="1600" b="1" u="none" strike="noStrike" cap="none"/>
                        <a:t>Answered</a:t>
                      </a:r>
                      <a:endParaRPr sz="1600" b="1"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b="1" u="none" strike="noStrike" cap="none"/>
                        <a:t>66</a:t>
                      </a:r>
                      <a:endParaRPr sz="1600" b="1" i="0" u="none" strike="noStrike" cap="none">
                        <a:solidFill>
                          <a:srgbClr val="333333"/>
                        </a:solidFill>
                        <a:latin typeface="Arial"/>
                        <a:ea typeface="Arial"/>
                        <a:cs typeface="Arial"/>
                        <a:sym typeface="Arial"/>
                      </a:endParaRPr>
                    </a:p>
                  </a:txBody>
                  <a:tcPr marL="9525" marR="9525" marT="9525" marB="0" anchor="b"/>
                </a:tc>
                <a:extLst>
                  <a:ext uri="{0D108BD9-81ED-4DB2-BD59-A6C34878D82A}">
                    <a16:rowId xmlns:a16="http://schemas.microsoft.com/office/drawing/2014/main" val="10004"/>
                  </a:ext>
                </a:extLst>
              </a:tr>
              <a:tr h="190500">
                <a:tc>
                  <a:txBody>
                    <a:bodyPr/>
                    <a:lstStyle/>
                    <a:p>
                      <a:pPr marL="0" marR="0" lvl="0" indent="0" algn="l" rtl="0">
                        <a:lnSpc>
                          <a:spcPct val="100000"/>
                        </a:lnSpc>
                        <a:spcBef>
                          <a:spcPts val="0"/>
                        </a:spcBef>
                        <a:spcAft>
                          <a:spcPts val="0"/>
                        </a:spcAft>
                        <a:buClr>
                          <a:srgbClr val="000000"/>
                        </a:buClr>
                        <a:buSzPts val="1600"/>
                        <a:buFont typeface="Arial"/>
                        <a:buNone/>
                      </a:pPr>
                      <a:endParaRPr sz="1600" b="1"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l" rtl="0">
                        <a:lnSpc>
                          <a:spcPct val="100000"/>
                        </a:lnSpc>
                        <a:spcBef>
                          <a:spcPts val="0"/>
                        </a:spcBef>
                        <a:spcAft>
                          <a:spcPts val="0"/>
                        </a:spcAft>
                        <a:buClr>
                          <a:srgbClr val="000000"/>
                        </a:buClr>
                        <a:buSzPts val="1600"/>
                        <a:buFont typeface="Arial"/>
                        <a:buNone/>
                      </a:pPr>
                      <a:r>
                        <a:rPr lang="cs-CZ" sz="1600" u="none" strike="noStrike" cap="none"/>
                        <a:t>Skipped</a:t>
                      </a:r>
                      <a:endParaRPr sz="1600" b="1"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0</a:t>
                      </a:r>
                      <a:endParaRPr sz="1600" b="1" i="0" u="none" strike="noStrike" cap="none">
                        <a:solidFill>
                          <a:srgbClr val="333333"/>
                        </a:solidFill>
                        <a:latin typeface="Arial"/>
                        <a:ea typeface="Arial"/>
                        <a:cs typeface="Arial"/>
                        <a:sym typeface="Arial"/>
                      </a:endParaRPr>
                    </a:p>
                  </a:txBody>
                  <a:tcPr marL="9525" marR="9525" marT="9525" marB="0" anchor="b"/>
                </a:tc>
                <a:extLst>
                  <a:ext uri="{0D108BD9-81ED-4DB2-BD59-A6C34878D82A}">
                    <a16:rowId xmlns:a16="http://schemas.microsoft.com/office/drawing/2014/main" val="10005"/>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cs-CZ"/>
              <a:t>11</a:t>
            </a:fld>
            <a:endParaRPr/>
          </a:p>
        </p:txBody>
      </p:sp>
      <p:sp>
        <p:nvSpPr>
          <p:cNvPr id="233" name="Google Shape;233;p14"/>
          <p:cNvSpPr/>
          <p:nvPr/>
        </p:nvSpPr>
        <p:spPr>
          <a:xfrm>
            <a:off x="0" y="0"/>
            <a:ext cx="12192000" cy="1325563"/>
          </a:xfrm>
          <a:prstGeom prst="rect">
            <a:avLst/>
          </a:prstGeom>
          <a:solidFill>
            <a:srgbClr val="002060"/>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34" name="Google Shape;234;p14"/>
          <p:cNvSpPr txBox="1"/>
          <p:nvPr/>
        </p:nvSpPr>
        <p:spPr>
          <a:xfrm>
            <a:off x="152400" y="36513"/>
            <a:ext cx="11835384"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lt1"/>
              </a:buClr>
              <a:buSzPts val="3200"/>
              <a:buFont typeface="Calibri"/>
              <a:buNone/>
            </a:pPr>
            <a:r>
              <a:rPr lang="cs-CZ" sz="3200" b="1" i="0" u="none" strike="noStrike" cap="none">
                <a:solidFill>
                  <a:schemeClr val="lt1"/>
                </a:solidFill>
                <a:latin typeface="Calibri"/>
                <a:ea typeface="Calibri"/>
                <a:cs typeface="Calibri"/>
                <a:sym typeface="Calibri"/>
              </a:rPr>
              <a:t>Q11 EES Biennial Conference / Visit Copenhagen </a:t>
            </a:r>
            <a:endParaRPr sz="3200" b="1" i="0" u="none" strike="noStrike" cap="none">
              <a:solidFill>
                <a:schemeClr val="lt1"/>
              </a:solidFill>
              <a:latin typeface="Calibri"/>
              <a:ea typeface="Calibri"/>
              <a:cs typeface="Calibri"/>
              <a:sym typeface="Calibri"/>
            </a:endParaRPr>
          </a:p>
        </p:txBody>
      </p:sp>
      <p:graphicFrame>
        <p:nvGraphicFramePr>
          <p:cNvPr id="235" name="Google Shape;235;p14"/>
          <p:cNvGraphicFramePr/>
          <p:nvPr/>
        </p:nvGraphicFramePr>
        <p:xfrm>
          <a:off x="44577" y="3132265"/>
          <a:ext cx="8648699" cy="32614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36" name="Google Shape;236;p14"/>
          <p:cNvGraphicFramePr/>
          <p:nvPr/>
        </p:nvGraphicFramePr>
        <p:xfrm>
          <a:off x="8420100" y="1649414"/>
          <a:ext cx="3672450" cy="1520190"/>
        </p:xfrm>
        <a:graphic>
          <a:graphicData uri="http://schemas.openxmlformats.org/drawingml/2006/table">
            <a:tbl>
              <a:tblPr>
                <a:noFill/>
                <a:tableStyleId>{0AB12B48-07E9-4988-89D4-CAC86040B16F}</a:tableStyleId>
              </a:tblPr>
              <a:tblGrid>
                <a:gridCol w="1358800">
                  <a:extLst>
                    <a:ext uri="{9D8B030D-6E8A-4147-A177-3AD203B41FA5}">
                      <a16:colId xmlns:a16="http://schemas.microsoft.com/office/drawing/2014/main" val="20000"/>
                    </a:ext>
                  </a:extLst>
                </a:gridCol>
                <a:gridCol w="1156825">
                  <a:extLst>
                    <a:ext uri="{9D8B030D-6E8A-4147-A177-3AD203B41FA5}">
                      <a16:colId xmlns:a16="http://schemas.microsoft.com/office/drawing/2014/main" val="20001"/>
                    </a:ext>
                  </a:extLst>
                </a:gridCol>
                <a:gridCol w="1156825">
                  <a:extLst>
                    <a:ext uri="{9D8B030D-6E8A-4147-A177-3AD203B41FA5}">
                      <a16:colId xmlns:a16="http://schemas.microsoft.com/office/drawing/2014/main" val="20002"/>
                    </a:ext>
                  </a:extLst>
                </a:gridCol>
              </a:tblGrid>
              <a:tr h="190500">
                <a:tc>
                  <a:txBody>
                    <a:bodyPr/>
                    <a:lstStyle/>
                    <a:p>
                      <a:pPr marL="0" marR="0" lvl="0" indent="0" algn="ctr" rtl="0">
                        <a:lnSpc>
                          <a:spcPct val="100000"/>
                        </a:lnSpc>
                        <a:spcBef>
                          <a:spcPts val="0"/>
                        </a:spcBef>
                        <a:spcAft>
                          <a:spcPts val="0"/>
                        </a:spcAft>
                        <a:buClr>
                          <a:srgbClr val="000000"/>
                        </a:buClr>
                        <a:buSzPts val="1600"/>
                        <a:buFont typeface="Arial"/>
                        <a:buNone/>
                      </a:pPr>
                      <a:r>
                        <a:rPr lang="cs-CZ" sz="1600" b="1" u="none" strike="noStrike" cap="none"/>
                        <a:t>Answer Choices</a:t>
                      </a:r>
                      <a:endParaRPr sz="1600" b="1" i="0" u="none" strike="noStrike" cap="none">
                        <a:solidFill>
                          <a:srgbClr val="333333"/>
                        </a:solidFill>
                        <a:latin typeface="Arial"/>
                        <a:ea typeface="Arial"/>
                        <a:cs typeface="Arial"/>
                        <a:sym typeface="Arial"/>
                      </a:endParaRPr>
                    </a:p>
                  </a:txBody>
                  <a:tcPr marL="9525" marR="9525" marT="9525" marB="0" anchor="b"/>
                </a:tc>
                <a:tc gridSpan="2">
                  <a:txBody>
                    <a:bodyPr/>
                    <a:lstStyle/>
                    <a:p>
                      <a:pPr marL="0" marR="0" lvl="0" indent="0" algn="ctr" rtl="0">
                        <a:lnSpc>
                          <a:spcPct val="100000"/>
                        </a:lnSpc>
                        <a:spcBef>
                          <a:spcPts val="0"/>
                        </a:spcBef>
                        <a:spcAft>
                          <a:spcPts val="0"/>
                        </a:spcAft>
                        <a:buClr>
                          <a:srgbClr val="000000"/>
                        </a:buClr>
                        <a:buSzPts val="1600"/>
                        <a:buFont typeface="Arial"/>
                        <a:buNone/>
                      </a:pPr>
                      <a:r>
                        <a:rPr lang="cs-CZ" sz="1600" b="1" u="none" strike="noStrike" cap="none"/>
                        <a:t>Responses</a:t>
                      </a:r>
                      <a:endParaRPr sz="1600" b="1" i="0" u="none" strike="noStrike" cap="none">
                        <a:solidFill>
                          <a:srgbClr val="333333"/>
                        </a:solidFill>
                        <a:latin typeface="Arial"/>
                        <a:ea typeface="Arial"/>
                        <a:cs typeface="Arial"/>
                        <a:sym typeface="Arial"/>
                      </a:endParaRPr>
                    </a:p>
                  </a:txBody>
                  <a:tcPr marL="9525" marR="9525" marT="9525" marB="0" anchor="b"/>
                </a:tc>
                <a:tc hMerge="1">
                  <a:txBody>
                    <a:bodyPr/>
                    <a:lstStyle/>
                    <a:p>
                      <a:endParaRPr lang="en-US"/>
                    </a:p>
                  </a:txBody>
                  <a:tcPr/>
                </a:tc>
                <a:extLst>
                  <a:ext uri="{0D108BD9-81ED-4DB2-BD59-A6C34878D82A}">
                    <a16:rowId xmlns:a16="http://schemas.microsoft.com/office/drawing/2014/main" val="10000"/>
                  </a:ext>
                </a:extLst>
              </a:tr>
              <a:tr h="190500">
                <a:tc>
                  <a:txBody>
                    <a:bodyPr/>
                    <a:lstStyle/>
                    <a:p>
                      <a:pPr marL="0" marR="0" lvl="0" indent="0" algn="l" rtl="0">
                        <a:lnSpc>
                          <a:spcPct val="100000"/>
                        </a:lnSpc>
                        <a:spcBef>
                          <a:spcPts val="0"/>
                        </a:spcBef>
                        <a:spcAft>
                          <a:spcPts val="0"/>
                        </a:spcAft>
                        <a:buClr>
                          <a:srgbClr val="000000"/>
                        </a:buClr>
                        <a:buSzPts val="1600"/>
                        <a:buFont typeface="Arial"/>
                        <a:buNone/>
                      </a:pPr>
                      <a:r>
                        <a:rPr lang="cs-CZ" sz="1600" u="none" strike="noStrike" cap="none"/>
                        <a:t>Yes</a:t>
                      </a:r>
                      <a:endParaRPr sz="1600" b="0"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43,94%</a:t>
                      </a:r>
                      <a:endParaRPr sz="1600" b="0"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29</a:t>
                      </a:r>
                      <a:endParaRPr sz="1600" b="0" i="0" u="none" strike="noStrike" cap="none">
                        <a:solidFill>
                          <a:srgbClr val="333333"/>
                        </a:solidFill>
                        <a:latin typeface="Arial"/>
                        <a:ea typeface="Arial"/>
                        <a:cs typeface="Arial"/>
                        <a:sym typeface="Arial"/>
                      </a:endParaRPr>
                    </a:p>
                  </a:txBody>
                  <a:tcPr marL="9525" marR="9525" marT="9525" marB="0" anchor="b"/>
                </a:tc>
                <a:extLst>
                  <a:ext uri="{0D108BD9-81ED-4DB2-BD59-A6C34878D82A}">
                    <a16:rowId xmlns:a16="http://schemas.microsoft.com/office/drawing/2014/main" val="10001"/>
                  </a:ext>
                </a:extLst>
              </a:tr>
              <a:tr h="190500">
                <a:tc>
                  <a:txBody>
                    <a:bodyPr/>
                    <a:lstStyle/>
                    <a:p>
                      <a:pPr marL="0" marR="0" lvl="0" indent="0" algn="l" rtl="0">
                        <a:lnSpc>
                          <a:spcPct val="100000"/>
                        </a:lnSpc>
                        <a:spcBef>
                          <a:spcPts val="0"/>
                        </a:spcBef>
                        <a:spcAft>
                          <a:spcPts val="0"/>
                        </a:spcAft>
                        <a:buClr>
                          <a:srgbClr val="000000"/>
                        </a:buClr>
                        <a:buSzPts val="1600"/>
                        <a:buFont typeface="Arial"/>
                        <a:buNone/>
                      </a:pPr>
                      <a:r>
                        <a:rPr lang="cs-CZ" sz="1600" u="none" strike="noStrike" cap="none"/>
                        <a:t>No</a:t>
                      </a:r>
                      <a:endParaRPr sz="1600" b="0"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25,76%</a:t>
                      </a:r>
                      <a:endParaRPr sz="1600" b="0"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17</a:t>
                      </a:r>
                      <a:endParaRPr sz="1600" b="0" i="0" u="none" strike="noStrike" cap="none">
                        <a:solidFill>
                          <a:srgbClr val="333333"/>
                        </a:solidFill>
                        <a:latin typeface="Arial"/>
                        <a:ea typeface="Arial"/>
                        <a:cs typeface="Arial"/>
                        <a:sym typeface="Arial"/>
                      </a:endParaRPr>
                    </a:p>
                  </a:txBody>
                  <a:tcPr marL="9525" marR="9525" marT="9525" marB="0" anchor="b"/>
                </a:tc>
                <a:extLst>
                  <a:ext uri="{0D108BD9-81ED-4DB2-BD59-A6C34878D82A}">
                    <a16:rowId xmlns:a16="http://schemas.microsoft.com/office/drawing/2014/main" val="10002"/>
                  </a:ext>
                </a:extLst>
              </a:tr>
              <a:tr h="190500">
                <a:tc>
                  <a:txBody>
                    <a:bodyPr/>
                    <a:lstStyle/>
                    <a:p>
                      <a:pPr marL="0" marR="0" lvl="0" indent="0" algn="l" rtl="0">
                        <a:lnSpc>
                          <a:spcPct val="100000"/>
                        </a:lnSpc>
                        <a:spcBef>
                          <a:spcPts val="0"/>
                        </a:spcBef>
                        <a:spcAft>
                          <a:spcPts val="0"/>
                        </a:spcAft>
                        <a:buClr>
                          <a:srgbClr val="000000"/>
                        </a:buClr>
                        <a:buSzPts val="1600"/>
                        <a:buFont typeface="Arial"/>
                        <a:buNone/>
                      </a:pPr>
                      <a:r>
                        <a:rPr lang="cs-CZ" sz="1600" u="none" strike="noStrike" cap="none"/>
                        <a:t>I don't know</a:t>
                      </a:r>
                      <a:endParaRPr sz="1600" b="0"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30,30%</a:t>
                      </a:r>
                      <a:endParaRPr sz="1600" b="0"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20</a:t>
                      </a:r>
                      <a:endParaRPr sz="1600" b="0" i="0" u="none" strike="noStrike" cap="none">
                        <a:solidFill>
                          <a:srgbClr val="333333"/>
                        </a:solidFill>
                        <a:latin typeface="Arial"/>
                        <a:ea typeface="Arial"/>
                        <a:cs typeface="Arial"/>
                        <a:sym typeface="Arial"/>
                      </a:endParaRPr>
                    </a:p>
                  </a:txBody>
                  <a:tcPr marL="9525" marR="9525" marT="9525" marB="0" anchor="b"/>
                </a:tc>
                <a:extLst>
                  <a:ext uri="{0D108BD9-81ED-4DB2-BD59-A6C34878D82A}">
                    <a16:rowId xmlns:a16="http://schemas.microsoft.com/office/drawing/2014/main" val="10003"/>
                  </a:ext>
                </a:extLst>
              </a:tr>
              <a:tr h="190500">
                <a:tc>
                  <a:txBody>
                    <a:bodyPr/>
                    <a:lstStyle/>
                    <a:p>
                      <a:pPr marL="0" marR="0" lvl="0" indent="0" algn="l" rtl="0">
                        <a:lnSpc>
                          <a:spcPct val="100000"/>
                        </a:lnSpc>
                        <a:spcBef>
                          <a:spcPts val="0"/>
                        </a:spcBef>
                        <a:spcAft>
                          <a:spcPts val="0"/>
                        </a:spcAft>
                        <a:buClr>
                          <a:srgbClr val="000000"/>
                        </a:buClr>
                        <a:buSzPts val="1600"/>
                        <a:buFont typeface="Arial"/>
                        <a:buNone/>
                      </a:pPr>
                      <a:endParaRPr sz="1600" b="1"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l" rtl="0">
                        <a:lnSpc>
                          <a:spcPct val="100000"/>
                        </a:lnSpc>
                        <a:spcBef>
                          <a:spcPts val="0"/>
                        </a:spcBef>
                        <a:spcAft>
                          <a:spcPts val="0"/>
                        </a:spcAft>
                        <a:buClr>
                          <a:srgbClr val="000000"/>
                        </a:buClr>
                        <a:buSzPts val="1600"/>
                        <a:buFont typeface="Arial"/>
                        <a:buNone/>
                      </a:pPr>
                      <a:r>
                        <a:rPr lang="cs-CZ" sz="1600" b="1" u="none" strike="noStrike" cap="none"/>
                        <a:t>Answered</a:t>
                      </a:r>
                      <a:endParaRPr sz="1600" b="1"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b="1" u="none" strike="noStrike" cap="none"/>
                        <a:t>66</a:t>
                      </a:r>
                      <a:endParaRPr sz="1600" b="1" i="0" u="none" strike="noStrike" cap="none">
                        <a:solidFill>
                          <a:srgbClr val="333333"/>
                        </a:solidFill>
                        <a:latin typeface="Arial"/>
                        <a:ea typeface="Arial"/>
                        <a:cs typeface="Arial"/>
                        <a:sym typeface="Arial"/>
                      </a:endParaRPr>
                    </a:p>
                  </a:txBody>
                  <a:tcPr marL="9525" marR="9525" marT="9525" marB="0" anchor="b"/>
                </a:tc>
                <a:extLst>
                  <a:ext uri="{0D108BD9-81ED-4DB2-BD59-A6C34878D82A}">
                    <a16:rowId xmlns:a16="http://schemas.microsoft.com/office/drawing/2014/main" val="10004"/>
                  </a:ext>
                </a:extLst>
              </a:tr>
              <a:tr h="190500">
                <a:tc>
                  <a:txBody>
                    <a:bodyPr/>
                    <a:lstStyle/>
                    <a:p>
                      <a:pPr marL="0" marR="0" lvl="0" indent="0" algn="l" rtl="0">
                        <a:lnSpc>
                          <a:spcPct val="100000"/>
                        </a:lnSpc>
                        <a:spcBef>
                          <a:spcPts val="0"/>
                        </a:spcBef>
                        <a:spcAft>
                          <a:spcPts val="0"/>
                        </a:spcAft>
                        <a:buClr>
                          <a:srgbClr val="000000"/>
                        </a:buClr>
                        <a:buSzPts val="1600"/>
                        <a:buFont typeface="Arial"/>
                        <a:buNone/>
                      </a:pPr>
                      <a:endParaRPr sz="1600" b="1"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l" rtl="0">
                        <a:lnSpc>
                          <a:spcPct val="100000"/>
                        </a:lnSpc>
                        <a:spcBef>
                          <a:spcPts val="0"/>
                        </a:spcBef>
                        <a:spcAft>
                          <a:spcPts val="0"/>
                        </a:spcAft>
                        <a:buClr>
                          <a:srgbClr val="000000"/>
                        </a:buClr>
                        <a:buSzPts val="1600"/>
                        <a:buFont typeface="Arial"/>
                        <a:buNone/>
                      </a:pPr>
                      <a:r>
                        <a:rPr lang="cs-CZ" sz="1600" u="none" strike="noStrike" cap="none"/>
                        <a:t>Skipped</a:t>
                      </a:r>
                      <a:endParaRPr sz="1600" b="1"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0</a:t>
                      </a:r>
                      <a:endParaRPr sz="1600" b="1" i="0" u="none" strike="noStrike" cap="none">
                        <a:solidFill>
                          <a:srgbClr val="333333"/>
                        </a:solidFill>
                        <a:latin typeface="Arial"/>
                        <a:ea typeface="Arial"/>
                        <a:cs typeface="Arial"/>
                        <a:sym typeface="Arial"/>
                      </a:endParaRPr>
                    </a:p>
                  </a:txBody>
                  <a:tcPr marL="9525" marR="9525" marT="9525" marB="0" anchor="b"/>
                </a:tc>
                <a:extLst>
                  <a:ext uri="{0D108BD9-81ED-4DB2-BD59-A6C34878D82A}">
                    <a16:rowId xmlns:a16="http://schemas.microsoft.com/office/drawing/2014/main" val="10005"/>
                  </a:ext>
                </a:extLst>
              </a:tr>
            </a:tbl>
          </a:graphicData>
        </a:graphic>
      </p:graphicFrame>
      <p:sp>
        <p:nvSpPr>
          <p:cNvPr id="237" name="Google Shape;237;p14"/>
          <p:cNvSpPr txBox="1"/>
          <p:nvPr/>
        </p:nvSpPr>
        <p:spPr>
          <a:xfrm>
            <a:off x="152400" y="1415278"/>
            <a:ext cx="7958328" cy="175432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cs-CZ" sz="1800" b="0" i="0" u="none" strike="noStrike" cap="none">
                <a:solidFill>
                  <a:schemeClr val="dk1"/>
                </a:solidFill>
                <a:latin typeface="Arial"/>
                <a:ea typeface="Arial"/>
                <a:cs typeface="Arial"/>
                <a:sym typeface="Arial"/>
              </a:rPr>
              <a:t>The EES is finalising its plans for its Biennial Conference to take place in 2021. To inform this decision, we would like to take our members’ preferences into account. Based on the current status of the COVID-19 pandemic and vaccine roll-out, would you be comfortable traveling to Copenhagen to attend an in-person event in September 2021, if the proper hygiene and social distancing measures were in place?</a:t>
            </a:r>
            <a:endParaRPr sz="1800" b="0" i="0" u="none" strike="noStrike" cap="none">
              <a:solidFill>
                <a:schemeClr val="dk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cs-CZ"/>
              <a:t>12</a:t>
            </a:fld>
            <a:endParaRPr/>
          </a:p>
        </p:txBody>
      </p:sp>
      <p:sp>
        <p:nvSpPr>
          <p:cNvPr id="244" name="Google Shape;244;p15"/>
          <p:cNvSpPr/>
          <p:nvPr/>
        </p:nvSpPr>
        <p:spPr>
          <a:xfrm>
            <a:off x="0" y="0"/>
            <a:ext cx="12192000" cy="1325563"/>
          </a:xfrm>
          <a:prstGeom prst="rect">
            <a:avLst/>
          </a:prstGeom>
          <a:solidFill>
            <a:srgbClr val="002060"/>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5" name="Google Shape;245;p15"/>
          <p:cNvSpPr txBox="1"/>
          <p:nvPr/>
        </p:nvSpPr>
        <p:spPr>
          <a:xfrm>
            <a:off x="152400" y="36513"/>
            <a:ext cx="11835384"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lt1"/>
              </a:buClr>
              <a:buSzPts val="3200"/>
              <a:buFont typeface="Calibri"/>
              <a:buNone/>
            </a:pPr>
            <a:r>
              <a:rPr lang="cs-CZ" sz="3200" b="1" i="0" u="none" strike="noStrike" cap="none">
                <a:solidFill>
                  <a:schemeClr val="lt1"/>
                </a:solidFill>
                <a:latin typeface="Calibri"/>
                <a:ea typeface="Calibri"/>
                <a:cs typeface="Calibri"/>
                <a:sym typeface="Calibri"/>
              </a:rPr>
              <a:t>Q12 EES Biennial Conference / </a:t>
            </a:r>
            <a:r>
              <a:rPr lang="cs-CZ" sz="3200" b="1">
                <a:solidFill>
                  <a:schemeClr val="lt1"/>
                </a:solidFill>
                <a:latin typeface="Calibri"/>
                <a:ea typeface="Calibri"/>
                <a:cs typeface="Calibri"/>
                <a:sym typeface="Calibri"/>
              </a:rPr>
              <a:t>O</a:t>
            </a:r>
            <a:r>
              <a:rPr lang="cs-CZ" sz="3200" b="1" i="0" u="none" strike="noStrike" cap="none">
                <a:solidFill>
                  <a:schemeClr val="lt1"/>
                </a:solidFill>
                <a:latin typeface="Calibri"/>
                <a:ea typeface="Calibri"/>
                <a:cs typeface="Calibri"/>
                <a:sym typeface="Calibri"/>
              </a:rPr>
              <a:t>nline</a:t>
            </a:r>
            <a:endParaRPr sz="3200" b="1" i="0" u="none" strike="noStrike" cap="none">
              <a:solidFill>
                <a:schemeClr val="lt1"/>
              </a:solidFill>
              <a:latin typeface="Calibri"/>
              <a:ea typeface="Calibri"/>
              <a:cs typeface="Calibri"/>
              <a:sym typeface="Calibri"/>
            </a:endParaRPr>
          </a:p>
        </p:txBody>
      </p:sp>
      <p:graphicFrame>
        <p:nvGraphicFramePr>
          <p:cNvPr id="246" name="Google Shape;246;p15"/>
          <p:cNvGraphicFramePr/>
          <p:nvPr/>
        </p:nvGraphicFramePr>
        <p:xfrm>
          <a:off x="6910959" y="1835787"/>
          <a:ext cx="5076825" cy="2194560"/>
        </p:xfrm>
        <a:graphic>
          <a:graphicData uri="http://schemas.openxmlformats.org/drawingml/2006/table">
            <a:tbl>
              <a:tblPr>
                <a:noFill/>
                <a:tableStyleId>{0AB12B48-07E9-4988-89D4-CAC86040B16F}</a:tableStyleId>
              </a:tblPr>
              <a:tblGrid>
                <a:gridCol w="2743200">
                  <a:extLst>
                    <a:ext uri="{9D8B030D-6E8A-4147-A177-3AD203B41FA5}">
                      <a16:colId xmlns:a16="http://schemas.microsoft.com/office/drawing/2014/main" val="20000"/>
                    </a:ext>
                  </a:extLst>
                </a:gridCol>
                <a:gridCol w="1098950">
                  <a:extLst>
                    <a:ext uri="{9D8B030D-6E8A-4147-A177-3AD203B41FA5}">
                      <a16:colId xmlns:a16="http://schemas.microsoft.com/office/drawing/2014/main" val="20001"/>
                    </a:ext>
                  </a:extLst>
                </a:gridCol>
                <a:gridCol w="1234675">
                  <a:extLst>
                    <a:ext uri="{9D8B030D-6E8A-4147-A177-3AD203B41FA5}">
                      <a16:colId xmlns:a16="http://schemas.microsoft.com/office/drawing/2014/main" val="20002"/>
                    </a:ext>
                  </a:extLst>
                </a:gridCol>
              </a:tblGrid>
              <a:tr h="190500">
                <a:tc>
                  <a:txBody>
                    <a:bodyPr/>
                    <a:lstStyle/>
                    <a:p>
                      <a:pPr marL="0" marR="0" lvl="0" indent="0" algn="ctr" rtl="0">
                        <a:lnSpc>
                          <a:spcPct val="100000"/>
                        </a:lnSpc>
                        <a:spcBef>
                          <a:spcPts val="0"/>
                        </a:spcBef>
                        <a:spcAft>
                          <a:spcPts val="0"/>
                        </a:spcAft>
                        <a:buClr>
                          <a:srgbClr val="000000"/>
                        </a:buClr>
                        <a:buSzPts val="1600"/>
                        <a:buFont typeface="Arial"/>
                        <a:buNone/>
                      </a:pPr>
                      <a:r>
                        <a:rPr lang="cs-CZ" sz="1600" b="1" u="none" strike="noStrike" cap="none"/>
                        <a:t>Answer Choices</a:t>
                      </a:r>
                      <a:endParaRPr sz="1600" b="1" i="0" u="none" strike="noStrike" cap="none">
                        <a:solidFill>
                          <a:srgbClr val="333333"/>
                        </a:solidFill>
                        <a:latin typeface="Arial"/>
                        <a:ea typeface="Arial"/>
                        <a:cs typeface="Arial"/>
                        <a:sym typeface="Arial"/>
                      </a:endParaRPr>
                    </a:p>
                  </a:txBody>
                  <a:tcPr marL="0" marR="0" marT="0" marB="0" anchor="b"/>
                </a:tc>
                <a:tc gridSpan="2">
                  <a:txBody>
                    <a:bodyPr/>
                    <a:lstStyle/>
                    <a:p>
                      <a:pPr marL="0" marR="0" lvl="0" indent="0" algn="ctr" rtl="0">
                        <a:lnSpc>
                          <a:spcPct val="100000"/>
                        </a:lnSpc>
                        <a:spcBef>
                          <a:spcPts val="0"/>
                        </a:spcBef>
                        <a:spcAft>
                          <a:spcPts val="0"/>
                        </a:spcAft>
                        <a:buClr>
                          <a:srgbClr val="000000"/>
                        </a:buClr>
                        <a:buSzPts val="1600"/>
                        <a:buFont typeface="Arial"/>
                        <a:buNone/>
                      </a:pPr>
                      <a:r>
                        <a:rPr lang="cs-CZ" sz="1600" b="1" u="none" strike="noStrike" cap="none"/>
                        <a:t>Responses</a:t>
                      </a:r>
                      <a:endParaRPr sz="1600" b="1" i="0" u="none" strike="noStrike" cap="none">
                        <a:solidFill>
                          <a:srgbClr val="333333"/>
                        </a:solidFill>
                        <a:latin typeface="Arial"/>
                        <a:ea typeface="Arial"/>
                        <a:cs typeface="Arial"/>
                        <a:sym typeface="Arial"/>
                      </a:endParaRPr>
                    </a:p>
                  </a:txBody>
                  <a:tcPr marL="0" marR="0" marT="0" marB="0" anchor="b"/>
                </a:tc>
                <a:tc hMerge="1">
                  <a:txBody>
                    <a:bodyPr/>
                    <a:lstStyle/>
                    <a:p>
                      <a:endParaRPr lang="en-US"/>
                    </a:p>
                  </a:txBody>
                  <a:tcPr/>
                </a:tc>
                <a:extLst>
                  <a:ext uri="{0D108BD9-81ED-4DB2-BD59-A6C34878D82A}">
                    <a16:rowId xmlns:a16="http://schemas.microsoft.com/office/drawing/2014/main" val="10000"/>
                  </a:ext>
                </a:extLst>
              </a:tr>
              <a:tr h="190500">
                <a:tc>
                  <a:txBody>
                    <a:bodyPr/>
                    <a:lstStyle/>
                    <a:p>
                      <a:pPr marL="0" marR="0" lvl="0" indent="0" algn="l" rtl="0">
                        <a:lnSpc>
                          <a:spcPct val="100000"/>
                        </a:lnSpc>
                        <a:spcBef>
                          <a:spcPts val="0"/>
                        </a:spcBef>
                        <a:spcAft>
                          <a:spcPts val="0"/>
                        </a:spcAft>
                        <a:buClr>
                          <a:srgbClr val="000000"/>
                        </a:buClr>
                        <a:buSzPts val="1600"/>
                        <a:buFont typeface="Arial"/>
                        <a:buNone/>
                      </a:pPr>
                      <a:r>
                        <a:rPr lang="cs-CZ" sz="1600" u="none" strike="noStrike" cap="none"/>
                        <a:t>Hold all online events for 3 days in a row in September 2021</a:t>
                      </a:r>
                      <a:endParaRPr sz="1600" b="0" i="0" u="none" strike="noStrike" cap="none">
                        <a:solidFill>
                          <a:srgbClr val="333333"/>
                        </a:solidFill>
                        <a:latin typeface="Arial"/>
                        <a:ea typeface="Arial"/>
                        <a:cs typeface="Arial"/>
                        <a:sym typeface="Arial"/>
                      </a:endParaRPr>
                    </a:p>
                  </a:txBody>
                  <a:tcPr marL="0" marR="0" marT="0"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39,39%</a:t>
                      </a:r>
                      <a:endParaRPr sz="1600" b="0" i="0" u="none" strike="noStrike" cap="none">
                        <a:solidFill>
                          <a:srgbClr val="333333"/>
                        </a:solidFill>
                        <a:latin typeface="Arial"/>
                        <a:ea typeface="Arial"/>
                        <a:cs typeface="Arial"/>
                        <a:sym typeface="Arial"/>
                      </a:endParaRPr>
                    </a:p>
                  </a:txBody>
                  <a:tcPr marL="0" marR="0" marT="0"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26</a:t>
                      </a:r>
                      <a:endParaRPr sz="1600" b="0" i="0" u="none" strike="noStrike" cap="none">
                        <a:solidFill>
                          <a:srgbClr val="333333"/>
                        </a:solidFill>
                        <a:latin typeface="Arial"/>
                        <a:ea typeface="Arial"/>
                        <a:cs typeface="Arial"/>
                        <a:sym typeface="Arial"/>
                      </a:endParaRPr>
                    </a:p>
                  </a:txBody>
                  <a:tcPr marL="0" marR="0" marT="0" marB="0" anchor="b"/>
                </a:tc>
                <a:extLst>
                  <a:ext uri="{0D108BD9-81ED-4DB2-BD59-A6C34878D82A}">
                    <a16:rowId xmlns:a16="http://schemas.microsoft.com/office/drawing/2014/main" val="10001"/>
                  </a:ext>
                </a:extLst>
              </a:tr>
              <a:tr h="190500">
                <a:tc>
                  <a:txBody>
                    <a:bodyPr/>
                    <a:lstStyle/>
                    <a:p>
                      <a:pPr marL="0" marR="0" lvl="0" indent="0" algn="l" rtl="0">
                        <a:lnSpc>
                          <a:spcPct val="100000"/>
                        </a:lnSpc>
                        <a:spcBef>
                          <a:spcPts val="0"/>
                        </a:spcBef>
                        <a:spcAft>
                          <a:spcPts val="0"/>
                        </a:spcAft>
                        <a:buClr>
                          <a:srgbClr val="000000"/>
                        </a:buClr>
                        <a:buSzPts val="1600"/>
                        <a:buFont typeface="Arial"/>
                        <a:buNone/>
                      </a:pPr>
                      <a:r>
                        <a:rPr lang="cs-CZ" sz="1600" u="none" strike="noStrike" cap="none"/>
                        <a:t>Hold online events throughout the year in 2021</a:t>
                      </a:r>
                      <a:endParaRPr sz="1600" b="0" i="0" u="none" strike="noStrike" cap="none">
                        <a:solidFill>
                          <a:srgbClr val="333333"/>
                        </a:solidFill>
                        <a:latin typeface="Arial"/>
                        <a:ea typeface="Arial"/>
                        <a:cs typeface="Arial"/>
                        <a:sym typeface="Arial"/>
                      </a:endParaRPr>
                    </a:p>
                  </a:txBody>
                  <a:tcPr marL="0" marR="0" marT="0"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40,91%</a:t>
                      </a:r>
                      <a:endParaRPr sz="1600" b="0" i="0" u="none" strike="noStrike" cap="none">
                        <a:solidFill>
                          <a:srgbClr val="333333"/>
                        </a:solidFill>
                        <a:latin typeface="Arial"/>
                        <a:ea typeface="Arial"/>
                        <a:cs typeface="Arial"/>
                        <a:sym typeface="Arial"/>
                      </a:endParaRPr>
                    </a:p>
                  </a:txBody>
                  <a:tcPr marL="0" marR="0" marT="0"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27</a:t>
                      </a:r>
                      <a:endParaRPr sz="1600" b="0" i="0" u="none" strike="noStrike" cap="none">
                        <a:solidFill>
                          <a:srgbClr val="333333"/>
                        </a:solidFill>
                        <a:latin typeface="Arial"/>
                        <a:ea typeface="Arial"/>
                        <a:cs typeface="Arial"/>
                        <a:sym typeface="Arial"/>
                      </a:endParaRPr>
                    </a:p>
                  </a:txBody>
                  <a:tcPr marL="0" marR="0" marT="0" marB="0" anchor="b"/>
                </a:tc>
                <a:extLst>
                  <a:ext uri="{0D108BD9-81ED-4DB2-BD59-A6C34878D82A}">
                    <a16:rowId xmlns:a16="http://schemas.microsoft.com/office/drawing/2014/main" val="10002"/>
                  </a:ext>
                </a:extLst>
              </a:tr>
              <a:tr h="190500">
                <a:tc>
                  <a:txBody>
                    <a:bodyPr/>
                    <a:lstStyle/>
                    <a:p>
                      <a:pPr marL="0" marR="0" lvl="0" indent="0" algn="l" rtl="0">
                        <a:lnSpc>
                          <a:spcPct val="100000"/>
                        </a:lnSpc>
                        <a:spcBef>
                          <a:spcPts val="0"/>
                        </a:spcBef>
                        <a:spcAft>
                          <a:spcPts val="0"/>
                        </a:spcAft>
                        <a:buClr>
                          <a:srgbClr val="000000"/>
                        </a:buClr>
                        <a:buSzPts val="1600"/>
                        <a:buFont typeface="Arial"/>
                        <a:buNone/>
                      </a:pPr>
                      <a:r>
                        <a:rPr lang="cs-CZ" sz="1600" u="none" strike="noStrike" cap="none"/>
                        <a:t>I do not have a preference</a:t>
                      </a:r>
                      <a:endParaRPr sz="1600" b="0" i="0" u="none" strike="noStrike" cap="none">
                        <a:solidFill>
                          <a:srgbClr val="333333"/>
                        </a:solidFill>
                        <a:latin typeface="Arial"/>
                        <a:ea typeface="Arial"/>
                        <a:cs typeface="Arial"/>
                        <a:sym typeface="Arial"/>
                      </a:endParaRPr>
                    </a:p>
                  </a:txBody>
                  <a:tcPr marL="0" marR="0" marT="0"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13,64%</a:t>
                      </a:r>
                      <a:endParaRPr sz="1600" b="0" i="0" u="none" strike="noStrike" cap="none">
                        <a:solidFill>
                          <a:srgbClr val="333333"/>
                        </a:solidFill>
                        <a:latin typeface="Arial"/>
                        <a:ea typeface="Arial"/>
                        <a:cs typeface="Arial"/>
                        <a:sym typeface="Arial"/>
                      </a:endParaRPr>
                    </a:p>
                  </a:txBody>
                  <a:tcPr marL="0" marR="0" marT="0"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9</a:t>
                      </a:r>
                      <a:endParaRPr sz="1600" b="0" i="0" u="none" strike="noStrike" cap="none">
                        <a:solidFill>
                          <a:srgbClr val="333333"/>
                        </a:solidFill>
                        <a:latin typeface="Arial"/>
                        <a:ea typeface="Arial"/>
                        <a:cs typeface="Arial"/>
                        <a:sym typeface="Arial"/>
                      </a:endParaRPr>
                    </a:p>
                  </a:txBody>
                  <a:tcPr marL="0" marR="0" marT="0" marB="0" anchor="b"/>
                </a:tc>
                <a:extLst>
                  <a:ext uri="{0D108BD9-81ED-4DB2-BD59-A6C34878D82A}">
                    <a16:rowId xmlns:a16="http://schemas.microsoft.com/office/drawing/2014/main" val="10003"/>
                  </a:ext>
                </a:extLst>
              </a:tr>
              <a:tr h="190500">
                <a:tc>
                  <a:txBody>
                    <a:bodyPr/>
                    <a:lstStyle/>
                    <a:p>
                      <a:pPr marL="0" marR="0" lvl="0" indent="0" algn="l" rtl="0">
                        <a:lnSpc>
                          <a:spcPct val="100000"/>
                        </a:lnSpc>
                        <a:spcBef>
                          <a:spcPts val="0"/>
                        </a:spcBef>
                        <a:spcAft>
                          <a:spcPts val="0"/>
                        </a:spcAft>
                        <a:buClr>
                          <a:srgbClr val="000000"/>
                        </a:buClr>
                        <a:buSzPts val="1600"/>
                        <a:buFont typeface="Arial"/>
                        <a:buNone/>
                      </a:pPr>
                      <a:r>
                        <a:rPr lang="cs-CZ" sz="1600" u="none" strike="noStrike" cap="none"/>
                        <a:t>Undecided</a:t>
                      </a:r>
                      <a:endParaRPr sz="1600" b="0" i="0" u="none" strike="noStrike" cap="none">
                        <a:solidFill>
                          <a:srgbClr val="333333"/>
                        </a:solidFill>
                        <a:latin typeface="Arial"/>
                        <a:ea typeface="Arial"/>
                        <a:cs typeface="Arial"/>
                        <a:sym typeface="Arial"/>
                      </a:endParaRPr>
                    </a:p>
                  </a:txBody>
                  <a:tcPr marL="0" marR="0" marT="0"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6,06%</a:t>
                      </a:r>
                      <a:endParaRPr sz="1600" b="0" i="0" u="none" strike="noStrike" cap="none">
                        <a:solidFill>
                          <a:srgbClr val="333333"/>
                        </a:solidFill>
                        <a:latin typeface="Arial"/>
                        <a:ea typeface="Arial"/>
                        <a:cs typeface="Arial"/>
                        <a:sym typeface="Arial"/>
                      </a:endParaRPr>
                    </a:p>
                  </a:txBody>
                  <a:tcPr marL="0" marR="0" marT="0"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4</a:t>
                      </a:r>
                      <a:endParaRPr sz="1600" b="0" i="0" u="none" strike="noStrike" cap="none">
                        <a:solidFill>
                          <a:srgbClr val="333333"/>
                        </a:solidFill>
                        <a:latin typeface="Arial"/>
                        <a:ea typeface="Arial"/>
                        <a:cs typeface="Arial"/>
                        <a:sym typeface="Arial"/>
                      </a:endParaRPr>
                    </a:p>
                  </a:txBody>
                  <a:tcPr marL="0" marR="0" marT="0" marB="0" anchor="b"/>
                </a:tc>
                <a:extLst>
                  <a:ext uri="{0D108BD9-81ED-4DB2-BD59-A6C34878D82A}">
                    <a16:rowId xmlns:a16="http://schemas.microsoft.com/office/drawing/2014/main" val="10004"/>
                  </a:ext>
                </a:extLst>
              </a:tr>
              <a:tr h="190500">
                <a:tc>
                  <a:txBody>
                    <a:bodyPr/>
                    <a:lstStyle/>
                    <a:p>
                      <a:pPr marL="0" marR="0" lvl="0" indent="0" algn="l" rtl="0">
                        <a:lnSpc>
                          <a:spcPct val="100000"/>
                        </a:lnSpc>
                        <a:spcBef>
                          <a:spcPts val="0"/>
                        </a:spcBef>
                        <a:spcAft>
                          <a:spcPts val="0"/>
                        </a:spcAft>
                        <a:buClr>
                          <a:srgbClr val="000000"/>
                        </a:buClr>
                        <a:buSzPts val="1600"/>
                        <a:buFont typeface="Arial"/>
                        <a:buNone/>
                      </a:pPr>
                      <a:endParaRPr sz="1600" b="1" i="0" u="none" strike="noStrike" cap="none">
                        <a:solidFill>
                          <a:srgbClr val="333333"/>
                        </a:solidFill>
                        <a:latin typeface="Arial"/>
                        <a:ea typeface="Arial"/>
                        <a:cs typeface="Arial"/>
                        <a:sym typeface="Arial"/>
                      </a:endParaRPr>
                    </a:p>
                  </a:txBody>
                  <a:tcPr marL="0" marR="0" marT="0" marB="0" anchor="b"/>
                </a:tc>
                <a:tc>
                  <a:txBody>
                    <a:bodyPr/>
                    <a:lstStyle/>
                    <a:p>
                      <a:pPr marL="0" marR="0" lvl="0" indent="0" algn="l" rtl="0">
                        <a:lnSpc>
                          <a:spcPct val="100000"/>
                        </a:lnSpc>
                        <a:spcBef>
                          <a:spcPts val="0"/>
                        </a:spcBef>
                        <a:spcAft>
                          <a:spcPts val="0"/>
                        </a:spcAft>
                        <a:buClr>
                          <a:srgbClr val="000000"/>
                        </a:buClr>
                        <a:buSzPts val="1600"/>
                        <a:buFont typeface="Arial"/>
                        <a:buNone/>
                      </a:pPr>
                      <a:r>
                        <a:rPr lang="cs-CZ" sz="1600" b="1" u="none" strike="noStrike" cap="none"/>
                        <a:t>Answered</a:t>
                      </a:r>
                      <a:endParaRPr sz="1600" b="1" i="0" u="none" strike="noStrike" cap="none">
                        <a:solidFill>
                          <a:srgbClr val="333333"/>
                        </a:solidFill>
                        <a:latin typeface="Arial"/>
                        <a:ea typeface="Arial"/>
                        <a:cs typeface="Arial"/>
                        <a:sym typeface="Arial"/>
                      </a:endParaRPr>
                    </a:p>
                  </a:txBody>
                  <a:tcPr marL="0" marR="0" marT="0"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b="1" u="none" strike="noStrike" cap="none"/>
                        <a:t>66</a:t>
                      </a:r>
                      <a:endParaRPr sz="1600" b="1" i="0" u="none" strike="noStrike" cap="none">
                        <a:solidFill>
                          <a:srgbClr val="333333"/>
                        </a:solidFill>
                        <a:latin typeface="Arial"/>
                        <a:ea typeface="Arial"/>
                        <a:cs typeface="Arial"/>
                        <a:sym typeface="Arial"/>
                      </a:endParaRPr>
                    </a:p>
                  </a:txBody>
                  <a:tcPr marL="0" marR="0" marT="0" marB="0" anchor="b"/>
                </a:tc>
                <a:extLst>
                  <a:ext uri="{0D108BD9-81ED-4DB2-BD59-A6C34878D82A}">
                    <a16:rowId xmlns:a16="http://schemas.microsoft.com/office/drawing/2014/main" val="10005"/>
                  </a:ext>
                </a:extLst>
              </a:tr>
              <a:tr h="190500">
                <a:tc>
                  <a:txBody>
                    <a:bodyPr/>
                    <a:lstStyle/>
                    <a:p>
                      <a:pPr marL="0" marR="0" lvl="0" indent="0" algn="l" rtl="0">
                        <a:lnSpc>
                          <a:spcPct val="100000"/>
                        </a:lnSpc>
                        <a:spcBef>
                          <a:spcPts val="0"/>
                        </a:spcBef>
                        <a:spcAft>
                          <a:spcPts val="0"/>
                        </a:spcAft>
                        <a:buClr>
                          <a:srgbClr val="000000"/>
                        </a:buClr>
                        <a:buSzPts val="1600"/>
                        <a:buFont typeface="Arial"/>
                        <a:buNone/>
                      </a:pPr>
                      <a:endParaRPr sz="1600" b="1" i="0" u="none" strike="noStrike" cap="none">
                        <a:solidFill>
                          <a:srgbClr val="333333"/>
                        </a:solidFill>
                        <a:latin typeface="Arial"/>
                        <a:ea typeface="Arial"/>
                        <a:cs typeface="Arial"/>
                        <a:sym typeface="Arial"/>
                      </a:endParaRPr>
                    </a:p>
                  </a:txBody>
                  <a:tcPr marL="0" marR="0" marT="0" marB="0" anchor="b"/>
                </a:tc>
                <a:tc>
                  <a:txBody>
                    <a:bodyPr/>
                    <a:lstStyle/>
                    <a:p>
                      <a:pPr marL="0" marR="0" lvl="0" indent="0" algn="l" rtl="0">
                        <a:lnSpc>
                          <a:spcPct val="100000"/>
                        </a:lnSpc>
                        <a:spcBef>
                          <a:spcPts val="0"/>
                        </a:spcBef>
                        <a:spcAft>
                          <a:spcPts val="0"/>
                        </a:spcAft>
                        <a:buClr>
                          <a:srgbClr val="000000"/>
                        </a:buClr>
                        <a:buSzPts val="1600"/>
                        <a:buFont typeface="Arial"/>
                        <a:buNone/>
                      </a:pPr>
                      <a:r>
                        <a:rPr lang="cs-CZ" sz="1600" u="none" strike="noStrike" cap="none"/>
                        <a:t>Skipped</a:t>
                      </a:r>
                      <a:endParaRPr sz="1600" b="1" i="0" u="none" strike="noStrike" cap="none">
                        <a:solidFill>
                          <a:srgbClr val="333333"/>
                        </a:solidFill>
                        <a:latin typeface="Arial"/>
                        <a:ea typeface="Arial"/>
                        <a:cs typeface="Arial"/>
                        <a:sym typeface="Arial"/>
                      </a:endParaRPr>
                    </a:p>
                  </a:txBody>
                  <a:tcPr marL="0" marR="0" marT="0"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0</a:t>
                      </a:r>
                      <a:endParaRPr sz="1600" b="1" i="0" u="none" strike="noStrike" cap="none">
                        <a:solidFill>
                          <a:srgbClr val="333333"/>
                        </a:solidFill>
                        <a:latin typeface="Arial"/>
                        <a:ea typeface="Arial"/>
                        <a:cs typeface="Arial"/>
                        <a:sym typeface="Arial"/>
                      </a:endParaRPr>
                    </a:p>
                  </a:txBody>
                  <a:tcPr marL="0" marR="0" marT="0" marB="0" anchor="b"/>
                </a:tc>
                <a:extLst>
                  <a:ext uri="{0D108BD9-81ED-4DB2-BD59-A6C34878D82A}">
                    <a16:rowId xmlns:a16="http://schemas.microsoft.com/office/drawing/2014/main" val="10006"/>
                  </a:ext>
                </a:extLst>
              </a:tr>
            </a:tbl>
          </a:graphicData>
        </a:graphic>
      </p:graphicFrame>
      <p:graphicFrame>
        <p:nvGraphicFramePr>
          <p:cNvPr id="247" name="Google Shape;247;p15"/>
          <p:cNvGraphicFramePr/>
          <p:nvPr/>
        </p:nvGraphicFramePr>
        <p:xfrm>
          <a:off x="309563" y="1398589"/>
          <a:ext cx="6205537" cy="4714876"/>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cs-CZ"/>
              <a:t>13</a:t>
            </a:fld>
            <a:endParaRPr/>
          </a:p>
        </p:txBody>
      </p:sp>
      <p:sp>
        <p:nvSpPr>
          <p:cNvPr id="254" name="Google Shape;254;p16"/>
          <p:cNvSpPr/>
          <p:nvPr/>
        </p:nvSpPr>
        <p:spPr>
          <a:xfrm>
            <a:off x="0" y="0"/>
            <a:ext cx="12192000" cy="1325563"/>
          </a:xfrm>
          <a:prstGeom prst="rect">
            <a:avLst/>
          </a:prstGeom>
          <a:solidFill>
            <a:srgbClr val="002060"/>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55" name="Google Shape;255;p16"/>
          <p:cNvSpPr txBox="1"/>
          <p:nvPr/>
        </p:nvSpPr>
        <p:spPr>
          <a:xfrm>
            <a:off x="152400" y="36513"/>
            <a:ext cx="11835384"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lt1"/>
              </a:buClr>
              <a:buSzPts val="3200"/>
              <a:buFont typeface="Calibri"/>
              <a:buNone/>
            </a:pPr>
            <a:r>
              <a:rPr lang="cs-CZ" sz="3200" b="1" i="0" u="none" strike="noStrike" cap="none">
                <a:solidFill>
                  <a:schemeClr val="lt1"/>
                </a:solidFill>
                <a:latin typeface="Calibri"/>
                <a:ea typeface="Calibri"/>
                <a:cs typeface="Calibri"/>
                <a:sym typeface="Calibri"/>
              </a:rPr>
              <a:t>Q13 On a scale of 1-5 (1 being not satisfied and 5 being very satisfied), how satisfied are you with your EES membership?</a:t>
            </a:r>
            <a:endParaRPr sz="3200" b="1" i="0" u="none" strike="noStrike" cap="none">
              <a:solidFill>
                <a:schemeClr val="lt1"/>
              </a:solidFill>
              <a:latin typeface="Calibri"/>
              <a:ea typeface="Calibri"/>
              <a:cs typeface="Calibri"/>
              <a:sym typeface="Calibri"/>
            </a:endParaRPr>
          </a:p>
        </p:txBody>
      </p:sp>
      <p:graphicFrame>
        <p:nvGraphicFramePr>
          <p:cNvPr id="256" name="Google Shape;256;p16"/>
          <p:cNvGraphicFramePr/>
          <p:nvPr/>
        </p:nvGraphicFramePr>
        <p:xfrm>
          <a:off x="535305" y="1631727"/>
          <a:ext cx="5086350" cy="288131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57" name="Google Shape;257;p16"/>
          <p:cNvGraphicFramePr/>
          <p:nvPr/>
        </p:nvGraphicFramePr>
        <p:xfrm>
          <a:off x="6496050" y="1700783"/>
          <a:ext cx="4572000"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258" name="Google Shape;258;p16"/>
          <p:cNvSpPr txBox="1"/>
          <p:nvPr/>
        </p:nvSpPr>
        <p:spPr>
          <a:xfrm>
            <a:off x="7334875" y="4930869"/>
            <a:ext cx="3248100" cy="1221900"/>
          </a:xfrm>
          <a:prstGeom prst="rect">
            <a:avLst/>
          </a:prstGeom>
          <a:noFill/>
          <a:ln>
            <a:noFill/>
          </a:ln>
        </p:spPr>
        <p:txBody>
          <a:bodyPr spcFirstLastPara="1" wrap="square" lIns="91425" tIns="45700" rIns="91425" bIns="45700" anchor="t" anchorCtr="0">
            <a:normAutofit lnSpcReduction="10000"/>
          </a:bodyPr>
          <a:lstStyle/>
          <a:p>
            <a:pPr marL="228600" marR="0" lvl="0" indent="-228600" algn="l" rtl="0">
              <a:lnSpc>
                <a:spcPct val="90000"/>
              </a:lnSpc>
              <a:spcBef>
                <a:spcPts val="0"/>
              </a:spcBef>
              <a:spcAft>
                <a:spcPts val="0"/>
              </a:spcAft>
              <a:buClr>
                <a:srgbClr val="002060"/>
              </a:buClr>
              <a:buSzPts val="2800"/>
              <a:buFont typeface="Arial"/>
              <a:buChar char="•"/>
            </a:pPr>
            <a:r>
              <a:rPr lang="cs-CZ" sz="2800" b="0" i="0" u="none" strike="noStrike" cap="none">
                <a:solidFill>
                  <a:srgbClr val="002060"/>
                </a:solidFill>
                <a:latin typeface="Calibri"/>
                <a:ea typeface="Calibri"/>
                <a:cs typeface="Calibri"/>
                <a:sym typeface="Calibri"/>
              </a:rPr>
              <a:t>Overall average weighted score was 3.89</a:t>
            </a:r>
            <a:endParaRPr sz="2800" b="0" i="0" u="none" strike="noStrike" cap="none">
              <a:solidFill>
                <a:srgbClr val="002060"/>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cs-CZ"/>
              <a:t>14</a:t>
            </a:fld>
            <a:endParaRPr/>
          </a:p>
        </p:txBody>
      </p:sp>
      <p:sp>
        <p:nvSpPr>
          <p:cNvPr id="361" name="Google Shape;361;p20"/>
          <p:cNvSpPr/>
          <p:nvPr/>
        </p:nvSpPr>
        <p:spPr>
          <a:xfrm>
            <a:off x="0" y="0"/>
            <a:ext cx="12192000" cy="1325563"/>
          </a:xfrm>
          <a:prstGeom prst="rect">
            <a:avLst/>
          </a:prstGeom>
          <a:solidFill>
            <a:srgbClr val="002060"/>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62" name="Google Shape;362;p20"/>
          <p:cNvSpPr txBox="1"/>
          <p:nvPr/>
        </p:nvSpPr>
        <p:spPr>
          <a:xfrm>
            <a:off x="152400" y="36513"/>
            <a:ext cx="11835384"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lt1"/>
              </a:buClr>
              <a:buSzPts val="3200"/>
              <a:buFont typeface="Calibri"/>
              <a:buNone/>
            </a:pPr>
            <a:r>
              <a:rPr lang="cs-CZ" sz="3200" b="1" i="0" u="none" strike="noStrike" cap="none">
                <a:solidFill>
                  <a:schemeClr val="lt1"/>
                </a:solidFill>
                <a:latin typeface="Calibri"/>
                <a:ea typeface="Calibri"/>
                <a:cs typeface="Calibri"/>
                <a:sym typeface="Calibri"/>
              </a:rPr>
              <a:t>Q17 Do you have any other comments, observations, or suggestions you would like to share?</a:t>
            </a:r>
            <a:endParaRPr sz="3200" b="1" i="0" u="none" strike="noStrike" cap="none">
              <a:solidFill>
                <a:schemeClr val="lt1"/>
              </a:solidFill>
              <a:latin typeface="Calibri"/>
              <a:ea typeface="Calibri"/>
              <a:cs typeface="Calibri"/>
              <a:sym typeface="Calibri"/>
            </a:endParaRPr>
          </a:p>
        </p:txBody>
      </p:sp>
      <p:sp>
        <p:nvSpPr>
          <p:cNvPr id="363" name="Google Shape;363;p20"/>
          <p:cNvSpPr txBox="1">
            <a:spLocks noGrp="1"/>
          </p:cNvSpPr>
          <p:nvPr>
            <p:ph type="body" idx="1"/>
          </p:nvPr>
        </p:nvSpPr>
        <p:spPr>
          <a:xfrm>
            <a:off x="227625" y="1640388"/>
            <a:ext cx="11964375" cy="3608833"/>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002060"/>
              </a:buClr>
              <a:buSzPts val="2800"/>
              <a:buChar char="•"/>
            </a:pPr>
            <a:r>
              <a:rPr lang="cs-CZ" dirty="0" err="1">
                <a:solidFill>
                  <a:srgbClr val="002060"/>
                </a:solidFill>
              </a:rPr>
              <a:t>Thanks</a:t>
            </a:r>
            <a:r>
              <a:rPr lang="cs-CZ" dirty="0">
                <a:solidFill>
                  <a:srgbClr val="002060"/>
                </a:solidFill>
              </a:rPr>
              <a:t> </a:t>
            </a:r>
            <a:r>
              <a:rPr lang="cs-CZ" dirty="0" err="1">
                <a:solidFill>
                  <a:srgbClr val="002060"/>
                </a:solidFill>
              </a:rPr>
              <a:t>for</a:t>
            </a:r>
            <a:r>
              <a:rPr lang="cs-CZ" dirty="0">
                <a:solidFill>
                  <a:srgbClr val="002060"/>
                </a:solidFill>
              </a:rPr>
              <a:t> </a:t>
            </a:r>
            <a:r>
              <a:rPr lang="cs-CZ" dirty="0" err="1">
                <a:solidFill>
                  <a:srgbClr val="002060"/>
                </a:solidFill>
              </a:rPr>
              <a:t>asking</a:t>
            </a:r>
            <a:r>
              <a:rPr lang="cs-CZ" dirty="0">
                <a:solidFill>
                  <a:srgbClr val="002060"/>
                </a:solidFill>
              </a:rPr>
              <a:t> </a:t>
            </a:r>
            <a:r>
              <a:rPr lang="cs-CZ" dirty="0" err="1">
                <a:solidFill>
                  <a:srgbClr val="002060"/>
                </a:solidFill>
              </a:rPr>
              <a:t>for</a:t>
            </a:r>
            <a:r>
              <a:rPr lang="cs-CZ" dirty="0">
                <a:solidFill>
                  <a:srgbClr val="002060"/>
                </a:solidFill>
              </a:rPr>
              <a:t> feedback</a:t>
            </a:r>
            <a:endParaRPr dirty="0">
              <a:solidFill>
                <a:srgbClr val="002060"/>
              </a:solidFill>
            </a:endParaRPr>
          </a:p>
          <a:p>
            <a:pPr marL="228600" lvl="0" indent="-228600" algn="l" rtl="0">
              <a:lnSpc>
                <a:spcPct val="90000"/>
              </a:lnSpc>
              <a:spcBef>
                <a:spcPts val="1000"/>
              </a:spcBef>
              <a:spcAft>
                <a:spcPts val="0"/>
              </a:spcAft>
              <a:buClr>
                <a:srgbClr val="002060"/>
              </a:buClr>
              <a:buSzPts val="2800"/>
              <a:buChar char="•"/>
            </a:pPr>
            <a:r>
              <a:rPr lang="cs-CZ" dirty="0" err="1">
                <a:solidFill>
                  <a:srgbClr val="002060"/>
                </a:solidFill>
              </a:rPr>
              <a:t>Keep</a:t>
            </a:r>
            <a:r>
              <a:rPr lang="cs-CZ" dirty="0">
                <a:solidFill>
                  <a:srgbClr val="002060"/>
                </a:solidFill>
              </a:rPr>
              <a:t> up </a:t>
            </a:r>
            <a:r>
              <a:rPr lang="cs-CZ" dirty="0" err="1">
                <a:solidFill>
                  <a:srgbClr val="002060"/>
                </a:solidFill>
              </a:rPr>
              <a:t>the</a:t>
            </a:r>
            <a:r>
              <a:rPr lang="cs-CZ" dirty="0">
                <a:solidFill>
                  <a:srgbClr val="002060"/>
                </a:solidFill>
              </a:rPr>
              <a:t> </a:t>
            </a:r>
            <a:r>
              <a:rPr lang="cs-CZ" dirty="0" err="1">
                <a:solidFill>
                  <a:srgbClr val="002060"/>
                </a:solidFill>
              </a:rPr>
              <a:t>good</a:t>
            </a:r>
            <a:r>
              <a:rPr lang="cs-CZ" dirty="0">
                <a:solidFill>
                  <a:srgbClr val="002060"/>
                </a:solidFill>
              </a:rPr>
              <a:t> </a:t>
            </a:r>
            <a:r>
              <a:rPr lang="cs-CZ" dirty="0" err="1">
                <a:solidFill>
                  <a:srgbClr val="002060"/>
                </a:solidFill>
              </a:rPr>
              <a:t>work</a:t>
            </a:r>
            <a:r>
              <a:rPr lang="cs-CZ" dirty="0">
                <a:solidFill>
                  <a:srgbClr val="002060"/>
                </a:solidFill>
              </a:rPr>
              <a:t>!</a:t>
            </a:r>
            <a:endParaRPr dirty="0">
              <a:solidFill>
                <a:srgbClr val="002060"/>
              </a:solidFill>
            </a:endParaRPr>
          </a:p>
          <a:p>
            <a:pPr marL="228600" lvl="0" indent="-228600" algn="l" rtl="0">
              <a:lnSpc>
                <a:spcPct val="90000"/>
              </a:lnSpc>
              <a:spcBef>
                <a:spcPts val="1000"/>
              </a:spcBef>
              <a:spcAft>
                <a:spcPts val="0"/>
              </a:spcAft>
              <a:buClr>
                <a:srgbClr val="002060"/>
              </a:buClr>
              <a:buSzPts val="2800"/>
              <a:buChar char="•"/>
            </a:pPr>
            <a:r>
              <a:rPr lang="cs-CZ" dirty="0" err="1">
                <a:solidFill>
                  <a:srgbClr val="002060"/>
                </a:solidFill>
              </a:rPr>
              <a:t>Other</a:t>
            </a:r>
            <a:r>
              <a:rPr lang="cs-CZ" dirty="0">
                <a:solidFill>
                  <a:srgbClr val="002060"/>
                </a:solidFill>
              </a:rPr>
              <a:t> </a:t>
            </a:r>
            <a:r>
              <a:rPr lang="cs-CZ" dirty="0" err="1">
                <a:solidFill>
                  <a:srgbClr val="002060"/>
                </a:solidFill>
              </a:rPr>
              <a:t>main</a:t>
            </a:r>
            <a:r>
              <a:rPr lang="cs-CZ" dirty="0">
                <a:solidFill>
                  <a:srgbClr val="002060"/>
                </a:solidFill>
              </a:rPr>
              <a:t> </a:t>
            </a:r>
            <a:r>
              <a:rPr lang="cs-CZ" dirty="0" err="1">
                <a:solidFill>
                  <a:srgbClr val="002060"/>
                </a:solidFill>
              </a:rPr>
              <a:t>themes</a:t>
            </a:r>
            <a:r>
              <a:rPr lang="cs-CZ" dirty="0">
                <a:solidFill>
                  <a:srgbClr val="002060"/>
                </a:solidFill>
              </a:rPr>
              <a:t>/</a:t>
            </a:r>
            <a:r>
              <a:rPr lang="cs-CZ" dirty="0" err="1">
                <a:solidFill>
                  <a:srgbClr val="002060"/>
                </a:solidFill>
              </a:rPr>
              <a:t>comments</a:t>
            </a:r>
            <a:r>
              <a:rPr lang="cs-CZ">
                <a:solidFill>
                  <a:srgbClr val="002060"/>
                </a:solidFill>
              </a:rPr>
              <a:t>:</a:t>
            </a:r>
            <a:endParaRPr>
              <a:solidFill>
                <a:srgbClr val="002060"/>
              </a:solidFill>
            </a:endParaRPr>
          </a:p>
          <a:p>
            <a:pPr marL="685800" lvl="1" indent="-228600" algn="l" rtl="0">
              <a:lnSpc>
                <a:spcPct val="90000"/>
              </a:lnSpc>
              <a:spcBef>
                <a:spcPts val="500"/>
              </a:spcBef>
              <a:spcAft>
                <a:spcPts val="0"/>
              </a:spcAft>
              <a:buClr>
                <a:srgbClr val="002060"/>
              </a:buClr>
              <a:buSzPts val="2400"/>
              <a:buChar char="•"/>
            </a:pPr>
            <a:r>
              <a:rPr lang="cs-CZ" dirty="0">
                <a:solidFill>
                  <a:srgbClr val="002060"/>
                </a:solidFill>
              </a:rPr>
              <a:t>I hope </a:t>
            </a:r>
            <a:r>
              <a:rPr lang="cs-CZ" dirty="0" err="1">
                <a:solidFill>
                  <a:srgbClr val="002060"/>
                </a:solidFill>
              </a:rPr>
              <a:t>there</a:t>
            </a:r>
            <a:r>
              <a:rPr lang="cs-CZ" dirty="0">
                <a:solidFill>
                  <a:srgbClr val="002060"/>
                </a:solidFill>
              </a:rPr>
              <a:t> </a:t>
            </a:r>
            <a:r>
              <a:rPr lang="cs-CZ" dirty="0" err="1">
                <a:solidFill>
                  <a:srgbClr val="002060"/>
                </a:solidFill>
              </a:rPr>
              <a:t>can</a:t>
            </a:r>
            <a:r>
              <a:rPr lang="cs-CZ" dirty="0">
                <a:solidFill>
                  <a:srgbClr val="002060"/>
                </a:solidFill>
              </a:rPr>
              <a:t> </a:t>
            </a:r>
            <a:r>
              <a:rPr lang="cs-CZ" dirty="0" err="1">
                <a:solidFill>
                  <a:srgbClr val="002060"/>
                </a:solidFill>
              </a:rPr>
              <a:t>be</a:t>
            </a:r>
            <a:r>
              <a:rPr lang="cs-CZ" dirty="0">
                <a:solidFill>
                  <a:srgbClr val="002060"/>
                </a:solidFill>
              </a:rPr>
              <a:t> </a:t>
            </a:r>
            <a:r>
              <a:rPr lang="cs-CZ" dirty="0" err="1">
                <a:solidFill>
                  <a:srgbClr val="002060"/>
                </a:solidFill>
              </a:rPr>
              <a:t>an</a:t>
            </a:r>
            <a:r>
              <a:rPr lang="cs-CZ" dirty="0">
                <a:solidFill>
                  <a:srgbClr val="002060"/>
                </a:solidFill>
              </a:rPr>
              <a:t> </a:t>
            </a:r>
            <a:r>
              <a:rPr lang="cs-CZ" dirty="0" err="1">
                <a:solidFill>
                  <a:srgbClr val="002060"/>
                </a:solidFill>
              </a:rPr>
              <a:t>opportunity</a:t>
            </a:r>
            <a:r>
              <a:rPr lang="cs-CZ" dirty="0">
                <a:solidFill>
                  <a:srgbClr val="002060"/>
                </a:solidFill>
              </a:rPr>
              <a:t> to </a:t>
            </a:r>
            <a:r>
              <a:rPr lang="cs-CZ" dirty="0" err="1">
                <a:solidFill>
                  <a:srgbClr val="002060"/>
                </a:solidFill>
              </a:rPr>
              <a:t>present</a:t>
            </a:r>
            <a:r>
              <a:rPr lang="cs-CZ" dirty="0">
                <a:solidFill>
                  <a:srgbClr val="002060"/>
                </a:solidFill>
              </a:rPr>
              <a:t> </a:t>
            </a:r>
            <a:r>
              <a:rPr lang="cs-CZ" dirty="0" err="1">
                <a:solidFill>
                  <a:srgbClr val="002060"/>
                </a:solidFill>
              </a:rPr>
              <a:t>at</a:t>
            </a:r>
            <a:r>
              <a:rPr lang="cs-CZ" dirty="0">
                <a:solidFill>
                  <a:srgbClr val="002060"/>
                </a:solidFill>
              </a:rPr>
              <a:t> </a:t>
            </a:r>
            <a:r>
              <a:rPr lang="cs-CZ" dirty="0" err="1">
                <a:solidFill>
                  <a:srgbClr val="002060"/>
                </a:solidFill>
              </a:rPr>
              <a:t>the</a:t>
            </a:r>
            <a:r>
              <a:rPr lang="cs-CZ" dirty="0">
                <a:solidFill>
                  <a:srgbClr val="002060"/>
                </a:solidFill>
              </a:rPr>
              <a:t> </a:t>
            </a:r>
            <a:r>
              <a:rPr lang="cs-CZ" dirty="0" err="1">
                <a:solidFill>
                  <a:srgbClr val="002060"/>
                </a:solidFill>
              </a:rPr>
              <a:t>biannual</a:t>
            </a:r>
            <a:r>
              <a:rPr lang="cs-CZ" dirty="0">
                <a:solidFill>
                  <a:srgbClr val="002060"/>
                </a:solidFill>
              </a:rPr>
              <a:t> </a:t>
            </a:r>
            <a:r>
              <a:rPr lang="cs-CZ" dirty="0" err="1">
                <a:solidFill>
                  <a:srgbClr val="002060"/>
                </a:solidFill>
              </a:rPr>
              <a:t>conference</a:t>
            </a:r>
            <a:r>
              <a:rPr lang="cs-CZ" dirty="0">
                <a:solidFill>
                  <a:srgbClr val="002060"/>
                </a:solidFill>
              </a:rPr>
              <a:t>. </a:t>
            </a:r>
            <a:endParaRPr dirty="0">
              <a:solidFill>
                <a:srgbClr val="002060"/>
              </a:solidFill>
            </a:endParaRPr>
          </a:p>
          <a:p>
            <a:pPr marL="685800" lvl="1" indent="-228600" algn="l" rtl="0">
              <a:lnSpc>
                <a:spcPct val="90000"/>
              </a:lnSpc>
              <a:spcBef>
                <a:spcPts val="500"/>
              </a:spcBef>
              <a:spcAft>
                <a:spcPts val="0"/>
              </a:spcAft>
              <a:buClr>
                <a:srgbClr val="002060"/>
              </a:buClr>
              <a:buSzPts val="2400"/>
              <a:buChar char="•"/>
            </a:pPr>
            <a:r>
              <a:rPr lang="cs-CZ" dirty="0" err="1">
                <a:solidFill>
                  <a:srgbClr val="002060"/>
                </a:solidFill>
              </a:rPr>
              <a:t>How</a:t>
            </a:r>
            <a:r>
              <a:rPr lang="cs-CZ" dirty="0">
                <a:solidFill>
                  <a:srgbClr val="002060"/>
                </a:solidFill>
              </a:rPr>
              <a:t> </a:t>
            </a:r>
            <a:r>
              <a:rPr lang="cs-CZ" dirty="0" err="1">
                <a:solidFill>
                  <a:srgbClr val="002060"/>
                </a:solidFill>
              </a:rPr>
              <a:t>we</a:t>
            </a:r>
            <a:r>
              <a:rPr lang="cs-CZ" dirty="0">
                <a:solidFill>
                  <a:srgbClr val="002060"/>
                </a:solidFill>
              </a:rPr>
              <a:t> </a:t>
            </a:r>
            <a:r>
              <a:rPr lang="cs-CZ" dirty="0" err="1">
                <a:solidFill>
                  <a:srgbClr val="002060"/>
                </a:solidFill>
              </a:rPr>
              <a:t>can</a:t>
            </a:r>
            <a:r>
              <a:rPr lang="cs-CZ" dirty="0">
                <a:solidFill>
                  <a:srgbClr val="002060"/>
                </a:solidFill>
              </a:rPr>
              <a:t> </a:t>
            </a:r>
            <a:r>
              <a:rPr lang="cs-CZ" dirty="0" err="1">
                <a:solidFill>
                  <a:srgbClr val="002060"/>
                </a:solidFill>
              </a:rPr>
              <a:t>cover</a:t>
            </a:r>
            <a:r>
              <a:rPr lang="cs-CZ" dirty="0">
                <a:solidFill>
                  <a:srgbClr val="002060"/>
                </a:solidFill>
              </a:rPr>
              <a:t> </a:t>
            </a:r>
            <a:r>
              <a:rPr lang="cs-CZ" dirty="0" err="1">
                <a:solidFill>
                  <a:srgbClr val="002060"/>
                </a:solidFill>
              </a:rPr>
              <a:t>the</a:t>
            </a:r>
            <a:r>
              <a:rPr lang="cs-CZ" dirty="0">
                <a:solidFill>
                  <a:srgbClr val="002060"/>
                </a:solidFill>
              </a:rPr>
              <a:t> </a:t>
            </a:r>
            <a:r>
              <a:rPr lang="cs-CZ" dirty="0" err="1">
                <a:solidFill>
                  <a:srgbClr val="002060"/>
                </a:solidFill>
              </a:rPr>
              <a:t>Learning</a:t>
            </a:r>
            <a:r>
              <a:rPr lang="cs-CZ" dirty="0">
                <a:solidFill>
                  <a:srgbClr val="002060"/>
                </a:solidFill>
              </a:rPr>
              <a:t> lose.</a:t>
            </a:r>
            <a:endParaRPr dirty="0"/>
          </a:p>
          <a:p>
            <a:pPr marL="685800" lvl="1" indent="-228600" algn="l" rtl="0">
              <a:lnSpc>
                <a:spcPct val="90000"/>
              </a:lnSpc>
              <a:spcBef>
                <a:spcPts val="500"/>
              </a:spcBef>
              <a:spcAft>
                <a:spcPts val="0"/>
              </a:spcAft>
              <a:buClr>
                <a:srgbClr val="002060"/>
              </a:buClr>
              <a:buSzPts val="2400"/>
              <a:buChar char="•"/>
            </a:pPr>
            <a:r>
              <a:rPr lang="cs-CZ" dirty="0">
                <a:solidFill>
                  <a:srgbClr val="002060"/>
                </a:solidFill>
              </a:rPr>
              <a:t>I </a:t>
            </a:r>
            <a:r>
              <a:rPr lang="cs-CZ" dirty="0" err="1">
                <a:solidFill>
                  <a:srgbClr val="002060"/>
                </a:solidFill>
              </a:rPr>
              <a:t>am</a:t>
            </a:r>
            <a:r>
              <a:rPr lang="cs-CZ" dirty="0">
                <a:solidFill>
                  <a:srgbClr val="002060"/>
                </a:solidFill>
              </a:rPr>
              <a:t> </a:t>
            </a:r>
            <a:r>
              <a:rPr lang="cs-CZ" dirty="0" err="1">
                <a:solidFill>
                  <a:srgbClr val="002060"/>
                </a:solidFill>
              </a:rPr>
              <a:t>looking</a:t>
            </a:r>
            <a:r>
              <a:rPr lang="cs-CZ" dirty="0">
                <a:solidFill>
                  <a:srgbClr val="002060"/>
                </a:solidFill>
              </a:rPr>
              <a:t> forward to </a:t>
            </a:r>
            <a:r>
              <a:rPr lang="cs-CZ" dirty="0" err="1">
                <a:solidFill>
                  <a:srgbClr val="002060"/>
                </a:solidFill>
              </a:rPr>
              <a:t>our</a:t>
            </a:r>
            <a:r>
              <a:rPr lang="cs-CZ" dirty="0">
                <a:solidFill>
                  <a:srgbClr val="002060"/>
                </a:solidFill>
              </a:rPr>
              <a:t> </a:t>
            </a:r>
            <a:r>
              <a:rPr lang="cs-CZ" dirty="0" err="1">
                <a:solidFill>
                  <a:srgbClr val="002060"/>
                </a:solidFill>
              </a:rPr>
              <a:t>continued</a:t>
            </a:r>
            <a:r>
              <a:rPr lang="cs-CZ" dirty="0">
                <a:solidFill>
                  <a:srgbClr val="002060"/>
                </a:solidFill>
              </a:rPr>
              <a:t> </a:t>
            </a:r>
            <a:r>
              <a:rPr lang="cs-CZ" dirty="0" err="1">
                <a:solidFill>
                  <a:srgbClr val="002060"/>
                </a:solidFill>
              </a:rPr>
              <a:t>cooperation</a:t>
            </a:r>
            <a:r>
              <a:rPr lang="cs-CZ" dirty="0">
                <a:solidFill>
                  <a:srgbClr val="002060"/>
                </a:solidFill>
              </a:rPr>
              <a:t>.</a:t>
            </a:r>
            <a:endParaRPr dirty="0">
              <a:solidFill>
                <a:srgbClr val="002060"/>
              </a:solidFill>
            </a:endParaRPr>
          </a:p>
          <a:p>
            <a:pPr marL="0" lvl="0" indent="0" algn="l" rtl="0">
              <a:lnSpc>
                <a:spcPct val="90000"/>
              </a:lnSpc>
              <a:spcBef>
                <a:spcPts val="1000"/>
              </a:spcBef>
              <a:spcAft>
                <a:spcPts val="0"/>
              </a:spcAft>
              <a:buClr>
                <a:schemeClr val="dk1"/>
              </a:buClr>
              <a:buSzPts val="1200"/>
              <a:buNone/>
            </a:pPr>
            <a:endParaRPr sz="1200" dirty="0">
              <a:solidFill>
                <a:srgbClr val="002060"/>
              </a:solidFill>
            </a:endParaRPr>
          </a:p>
          <a:p>
            <a:pPr marL="0" lvl="0" indent="0" algn="l" rtl="0">
              <a:lnSpc>
                <a:spcPct val="90000"/>
              </a:lnSpc>
              <a:spcBef>
                <a:spcPts val="1000"/>
              </a:spcBef>
              <a:spcAft>
                <a:spcPts val="0"/>
              </a:spcAft>
              <a:buClr>
                <a:schemeClr val="dk1"/>
              </a:buClr>
              <a:buSzPts val="2800"/>
              <a:buNone/>
            </a:pPr>
            <a:endParaRPr dirty="0"/>
          </a:p>
        </p:txBody>
      </p:sp>
      <p:graphicFrame>
        <p:nvGraphicFramePr>
          <p:cNvPr id="364" name="Google Shape;364;p20"/>
          <p:cNvGraphicFramePr/>
          <p:nvPr/>
        </p:nvGraphicFramePr>
        <p:xfrm>
          <a:off x="9080500" y="2051692"/>
          <a:ext cx="2273300" cy="506730"/>
        </p:xfrm>
        <a:graphic>
          <a:graphicData uri="http://schemas.openxmlformats.org/drawingml/2006/table">
            <a:tbl>
              <a:tblPr>
                <a:noFill/>
                <a:tableStyleId>{0AB12B48-07E9-4988-89D4-CAC86040B16F}</a:tableStyleId>
              </a:tblPr>
              <a:tblGrid>
                <a:gridCol w="1139825">
                  <a:extLst>
                    <a:ext uri="{9D8B030D-6E8A-4147-A177-3AD203B41FA5}">
                      <a16:colId xmlns:a16="http://schemas.microsoft.com/office/drawing/2014/main" val="20000"/>
                    </a:ext>
                  </a:extLst>
                </a:gridCol>
                <a:gridCol w="1133475">
                  <a:extLst>
                    <a:ext uri="{9D8B030D-6E8A-4147-A177-3AD203B41FA5}">
                      <a16:colId xmlns:a16="http://schemas.microsoft.com/office/drawing/2014/main" val="20001"/>
                    </a:ext>
                  </a:extLst>
                </a:gridCol>
              </a:tblGrid>
              <a:tr h="190500">
                <a:tc>
                  <a:txBody>
                    <a:bodyPr/>
                    <a:lstStyle/>
                    <a:p>
                      <a:pPr marL="0" marR="0" lvl="0" indent="0" algn="l" rtl="0">
                        <a:lnSpc>
                          <a:spcPct val="100000"/>
                        </a:lnSpc>
                        <a:spcBef>
                          <a:spcPts val="0"/>
                        </a:spcBef>
                        <a:spcAft>
                          <a:spcPts val="0"/>
                        </a:spcAft>
                        <a:buClr>
                          <a:srgbClr val="000000"/>
                        </a:buClr>
                        <a:buSzPts val="1600"/>
                        <a:buFont typeface="Arial"/>
                        <a:buNone/>
                      </a:pPr>
                      <a:r>
                        <a:rPr lang="cs-CZ" sz="1600" u="none" strike="noStrike" cap="none"/>
                        <a:t>Answered</a:t>
                      </a:r>
                      <a:endParaRPr sz="1600" b="1"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14</a:t>
                      </a:r>
                      <a:endParaRPr sz="1600" b="1" i="0" u="none" strike="noStrike" cap="none">
                        <a:solidFill>
                          <a:srgbClr val="333333"/>
                        </a:solidFill>
                        <a:latin typeface="Arial"/>
                        <a:ea typeface="Arial"/>
                        <a:cs typeface="Arial"/>
                        <a:sym typeface="Arial"/>
                      </a:endParaRPr>
                    </a:p>
                  </a:txBody>
                  <a:tcPr marL="9525" marR="9525" marT="9525" marB="0" anchor="b"/>
                </a:tc>
                <a:extLst>
                  <a:ext uri="{0D108BD9-81ED-4DB2-BD59-A6C34878D82A}">
                    <a16:rowId xmlns:a16="http://schemas.microsoft.com/office/drawing/2014/main" val="10000"/>
                  </a:ext>
                </a:extLst>
              </a:tr>
              <a:tr h="190500">
                <a:tc>
                  <a:txBody>
                    <a:bodyPr/>
                    <a:lstStyle/>
                    <a:p>
                      <a:pPr marL="0" marR="0" lvl="0" indent="0" algn="l" rtl="0">
                        <a:lnSpc>
                          <a:spcPct val="100000"/>
                        </a:lnSpc>
                        <a:spcBef>
                          <a:spcPts val="0"/>
                        </a:spcBef>
                        <a:spcAft>
                          <a:spcPts val="0"/>
                        </a:spcAft>
                        <a:buClr>
                          <a:srgbClr val="000000"/>
                        </a:buClr>
                        <a:buSzPts val="1600"/>
                        <a:buFont typeface="Arial"/>
                        <a:buNone/>
                      </a:pPr>
                      <a:r>
                        <a:rPr lang="cs-CZ" sz="1600" u="none" strike="noStrike" cap="none"/>
                        <a:t>Skipped</a:t>
                      </a:r>
                      <a:endParaRPr sz="1600" b="1" i="0" u="none" strike="noStrike" cap="none">
                        <a:solidFill>
                          <a:srgbClr val="333333"/>
                        </a:solidFill>
                        <a:latin typeface="Arial"/>
                        <a:ea typeface="Arial"/>
                        <a:cs typeface="Arial"/>
                        <a:sym typeface="Arial"/>
                      </a:endParaRPr>
                    </a:p>
                  </a:txBody>
                  <a:tcPr marL="9525" marR="9525" marT="9525" marB="0" anchor="b"/>
                </a:tc>
                <a:tc>
                  <a:txBody>
                    <a:bodyPr/>
                    <a:lstStyle/>
                    <a:p>
                      <a:pPr marL="0" marR="0" lvl="0" indent="0" algn="r" rtl="0">
                        <a:lnSpc>
                          <a:spcPct val="100000"/>
                        </a:lnSpc>
                        <a:spcBef>
                          <a:spcPts val="0"/>
                        </a:spcBef>
                        <a:spcAft>
                          <a:spcPts val="0"/>
                        </a:spcAft>
                        <a:buClr>
                          <a:srgbClr val="000000"/>
                        </a:buClr>
                        <a:buSzPts val="1600"/>
                        <a:buFont typeface="Arial"/>
                        <a:buNone/>
                      </a:pPr>
                      <a:r>
                        <a:rPr lang="cs-CZ" sz="1600" u="none" strike="noStrike" cap="none"/>
                        <a:t>52</a:t>
                      </a:r>
                      <a:endParaRPr sz="1600" b="1" i="0" u="none" strike="noStrike" cap="none">
                        <a:solidFill>
                          <a:srgbClr val="333333"/>
                        </a:solidFill>
                        <a:latin typeface="Arial"/>
                        <a:ea typeface="Arial"/>
                        <a:cs typeface="Arial"/>
                        <a:sym typeface="Arial"/>
                      </a:endParaRPr>
                    </a:p>
                  </a:txBody>
                  <a:tcPr marL="9525" marR="9525" marT="9525" marB="0" anchor="b"/>
                </a:tc>
                <a:extLst>
                  <a:ext uri="{0D108BD9-81ED-4DB2-BD59-A6C34878D82A}">
                    <a16:rowId xmlns:a16="http://schemas.microsoft.com/office/drawing/2014/main" val="10001"/>
                  </a:ext>
                </a:extLst>
              </a:tr>
            </a:tbl>
          </a:graphicData>
        </a:graphic>
      </p:graphicFrame>
    </p:spTree>
  </p:cSld>
  <p:clrMapOvr>
    <a:masterClrMapping/>
  </p:clrMapOvr>
</p:sld>
</file>

<file path=ppt/theme/theme1.xml><?xml version="1.0" encoding="utf-8"?>
<a:theme xmlns:a="http://schemas.openxmlformats.org/drawingml/2006/main" name="Motiv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1046</Words>
  <Application>Microsoft Macintosh PowerPoint</Application>
  <PresentationFormat>Widescreen</PresentationFormat>
  <Paragraphs>251</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Motiv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Zuzana Vrdská</dc:creator>
  <cp:lastModifiedBy>Lauren Weiss</cp:lastModifiedBy>
  <cp:revision>11</cp:revision>
  <dcterms:created xsi:type="dcterms:W3CDTF">2019-01-16T09:41:45Z</dcterms:created>
  <dcterms:modified xsi:type="dcterms:W3CDTF">2021-02-23T13:38:39Z</dcterms:modified>
</cp:coreProperties>
</file>