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0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ia Oliveira Dias" initials="POD" lastIdx="1" clrIdx="0">
    <p:extLst>
      <p:ext uri="{19B8F6BF-5375-455C-9EA6-DF929625EA0E}">
        <p15:presenceInfo xmlns:p15="http://schemas.microsoft.com/office/powerpoint/2012/main" userId="Patricia Oliveira Dias" providerId="None"/>
      </p:ext>
    </p:extLst>
  </p:cmAuthor>
  <p:cmAuthor id="2" name="Aleksandra Litvinova" initials="AL" lastIdx="1" clrIdx="1">
    <p:extLst>
      <p:ext uri="{19B8F6BF-5375-455C-9EA6-DF929625EA0E}">
        <p15:presenceInfo xmlns:p15="http://schemas.microsoft.com/office/powerpoint/2012/main" userId="S::Aleksandra.Litvinova@Syspons.com::a5e8f14e-f1d0-4297-9ef4-d8c5517b1fa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AB00"/>
    <a:srgbClr val="BF95DF"/>
    <a:srgbClr val="5F9F6A"/>
    <a:srgbClr val="CBA9E5"/>
    <a:srgbClr val="FF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49" autoAdjust="0"/>
    <p:restoredTop sz="96357" autoAdjust="0"/>
  </p:normalViewPr>
  <p:slideViewPr>
    <p:cSldViewPr snapToGrid="0">
      <p:cViewPr>
        <p:scale>
          <a:sx n="66" d="100"/>
          <a:sy n="66" d="100"/>
        </p:scale>
        <p:origin x="-3944" y="-39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9-28T16:08:20.809" idx="1">
    <p:pos x="14595" y="2911"/>
    <p:text>Syspons revised and tested the plausibility of the current graphical ToC. 
Further suggestions to adapt the ToC on behalf of BOKU:
• A2 contributing to O5 (interuniversitary joint degree programmes are perhaps the most  intensive collaborative activities to interlink institutions and to intensify networking; the integration of resource persons from various important stakeholder institutions and the implementation of MSc programme courses at stakeholder institutions is fostering networking among institutions)
• A4: Contributing to O5 (development &amp; implementation of collaborative projects is intensifying institutional networking)
• A7 “Support of networking (AQUAHUB platform, facebook, etc)”: 
o Should rather positioned within “Activity Package 2 CapDev at individual level”, since networking of individuals is enhanced
o Contributing to updated “O7”
• O7: Update to “A network of southern &amp; northern experts with common interests towards the sustainable management of aquatic ecosystems in Eastern Africa established”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C12C0-3D58-3645-9599-EEA13ED5133D}" type="datetimeFigureOut">
              <a:rPr lang="en-DE" smtClean="0"/>
              <a:t>11/10/2021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08B21-DA79-8445-A811-732D24714F9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9130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568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140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0708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4285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7859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1427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4999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28567" algn="l" defTabSz="350714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 Output 4 „“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considered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ToC.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intervention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intervention</a:t>
            </a:r>
            <a:r>
              <a:rPr lang="de-DE" dirty="0"/>
              <a:t> </a:t>
            </a:r>
            <a:r>
              <a:rPr lang="de-DE" dirty="0" err="1"/>
              <a:t>logic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project</a:t>
            </a:r>
            <a:r>
              <a:rPr lang="de-DE" dirty="0"/>
              <a:t>, but a </a:t>
            </a:r>
            <a:r>
              <a:rPr lang="de-DE" dirty="0" err="1"/>
              <a:t>learning</a:t>
            </a:r>
            <a:r>
              <a:rPr lang="de-DE" dirty="0"/>
              <a:t> and </a:t>
            </a:r>
            <a:r>
              <a:rPr lang="de-DE" dirty="0" err="1"/>
              <a:t>steering</a:t>
            </a:r>
            <a:r>
              <a:rPr lang="de-DE" dirty="0"/>
              <a:t> </a:t>
            </a:r>
            <a:r>
              <a:rPr lang="de-DE" dirty="0" err="1"/>
              <a:t>excercise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F08B21-DA79-8445-A811-732D24714F93}" type="slidenum">
              <a:rPr lang="en-DE" smtClean="0"/>
              <a:t>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36241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504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874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219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059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943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11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274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38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442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29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51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23D0E-826D-4BB6-A510-B04ECD84B42F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2793F-46C1-4E8E-AB32-B0AC2CFF9E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57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Rechteck: abgerundete Ecken 438">
            <a:extLst>
              <a:ext uri="{FF2B5EF4-FFF2-40B4-BE49-F238E27FC236}">
                <a16:creationId xmlns:a16="http://schemas.microsoft.com/office/drawing/2014/main" id="{990CAD86-47F3-4D5B-92AB-6DFB75EF0574}"/>
              </a:ext>
            </a:extLst>
          </p:cNvPr>
          <p:cNvSpPr/>
          <p:nvPr/>
        </p:nvSpPr>
        <p:spPr>
          <a:xfrm>
            <a:off x="32904548" y="2104146"/>
            <a:ext cx="9499671" cy="77494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Impact</a:t>
            </a:r>
          </a:p>
        </p:txBody>
      </p:sp>
      <p:sp>
        <p:nvSpPr>
          <p:cNvPr id="440" name="Rechteck: abgerundete Ecken 439">
            <a:extLst>
              <a:ext uri="{FF2B5EF4-FFF2-40B4-BE49-F238E27FC236}">
                <a16:creationId xmlns:a16="http://schemas.microsoft.com/office/drawing/2014/main" id="{ABD29EBF-9D63-40BA-B9D1-C14D0F819A15}"/>
              </a:ext>
            </a:extLst>
          </p:cNvPr>
          <p:cNvSpPr/>
          <p:nvPr/>
        </p:nvSpPr>
        <p:spPr>
          <a:xfrm>
            <a:off x="721423" y="3610099"/>
            <a:ext cx="1065259" cy="7920000"/>
          </a:xfrm>
          <a:prstGeom prst="roundRect">
            <a:avLst/>
          </a:prstGeom>
          <a:noFill/>
          <a:ln w="19050" cap="flat" cmpd="sng" algn="ctr">
            <a:solidFill>
              <a:srgbClr val="E7E6E6">
                <a:lumMod val="75000"/>
              </a:srgbClr>
            </a:solidFill>
            <a:prstDash val="solid"/>
          </a:ln>
          <a:effectLst/>
        </p:spPr>
        <p:txBody>
          <a:bodyPr vert="vert270"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Expertise</a:t>
            </a:r>
          </a:p>
        </p:txBody>
      </p:sp>
      <p:sp>
        <p:nvSpPr>
          <p:cNvPr id="442" name="Rechteck: abgerundete Ecken 441">
            <a:extLst>
              <a:ext uri="{FF2B5EF4-FFF2-40B4-BE49-F238E27FC236}">
                <a16:creationId xmlns:a16="http://schemas.microsoft.com/office/drawing/2014/main" id="{0944BA1B-C16B-47AC-BF65-1675543E3B40}"/>
              </a:ext>
            </a:extLst>
          </p:cNvPr>
          <p:cNvSpPr/>
          <p:nvPr/>
        </p:nvSpPr>
        <p:spPr>
          <a:xfrm>
            <a:off x="22935801" y="2104146"/>
            <a:ext cx="9706404" cy="762407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Outcomes</a:t>
            </a:r>
          </a:p>
        </p:txBody>
      </p:sp>
      <p:sp>
        <p:nvSpPr>
          <p:cNvPr id="444" name="Rechteck: abgerundete Ecken 443">
            <a:extLst>
              <a:ext uri="{FF2B5EF4-FFF2-40B4-BE49-F238E27FC236}">
                <a16:creationId xmlns:a16="http://schemas.microsoft.com/office/drawing/2014/main" id="{C35D73B6-99B6-4A2A-893F-0EA2D6541D48}"/>
              </a:ext>
            </a:extLst>
          </p:cNvPr>
          <p:cNvSpPr/>
          <p:nvPr/>
        </p:nvSpPr>
        <p:spPr>
          <a:xfrm>
            <a:off x="427759" y="2104146"/>
            <a:ext cx="1875864" cy="774942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Inputs</a:t>
            </a:r>
          </a:p>
        </p:txBody>
      </p:sp>
      <p:sp>
        <p:nvSpPr>
          <p:cNvPr id="446" name="Rechteck: abgerundete Ecken 445">
            <a:extLst>
              <a:ext uri="{FF2B5EF4-FFF2-40B4-BE49-F238E27FC236}">
                <a16:creationId xmlns:a16="http://schemas.microsoft.com/office/drawing/2014/main" id="{A15E68AA-FCA6-45A3-942B-6BE23D254E8B}"/>
              </a:ext>
            </a:extLst>
          </p:cNvPr>
          <p:cNvSpPr/>
          <p:nvPr/>
        </p:nvSpPr>
        <p:spPr>
          <a:xfrm>
            <a:off x="724613" y="12794599"/>
            <a:ext cx="1058877" cy="7920000"/>
          </a:xfrm>
          <a:prstGeom prst="roundRect">
            <a:avLst/>
          </a:prstGeom>
          <a:noFill/>
          <a:ln w="19050" cap="flat" cmpd="sng" algn="ctr">
            <a:solidFill>
              <a:srgbClr val="E7E6E6">
                <a:lumMod val="75000"/>
              </a:srgbClr>
            </a:solidFill>
            <a:prstDash val="solid"/>
          </a:ln>
          <a:effectLst/>
        </p:spPr>
        <p:txBody>
          <a:bodyPr vert="vert270"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Financial Resources</a:t>
            </a:r>
          </a:p>
        </p:txBody>
      </p:sp>
      <p:sp>
        <p:nvSpPr>
          <p:cNvPr id="447" name="Rechteck: abgerundete Ecken 446">
            <a:extLst>
              <a:ext uri="{FF2B5EF4-FFF2-40B4-BE49-F238E27FC236}">
                <a16:creationId xmlns:a16="http://schemas.microsoft.com/office/drawing/2014/main" id="{3AA3A91C-D58C-4086-8718-790F898D6A04}"/>
              </a:ext>
            </a:extLst>
          </p:cNvPr>
          <p:cNvSpPr/>
          <p:nvPr/>
        </p:nvSpPr>
        <p:spPr>
          <a:xfrm>
            <a:off x="469894" y="1300258"/>
            <a:ext cx="22171638" cy="558001"/>
          </a:xfrm>
          <a:prstGeom prst="roundRect">
            <a:avLst/>
          </a:prstGeom>
          <a:noFill/>
          <a:ln w="9525" cap="flat" cmpd="sng" algn="ctr">
            <a:solidFill>
              <a:srgbClr val="E7E6E6">
                <a:lumMod val="50000"/>
              </a:srgbClr>
            </a:solidFill>
            <a:prstDash val="dash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Area of control</a:t>
            </a:r>
          </a:p>
        </p:txBody>
      </p:sp>
      <p:sp>
        <p:nvSpPr>
          <p:cNvPr id="449" name="Rechteck: abgerundete Ecken 448">
            <a:extLst>
              <a:ext uri="{FF2B5EF4-FFF2-40B4-BE49-F238E27FC236}">
                <a16:creationId xmlns:a16="http://schemas.microsoft.com/office/drawing/2014/main" id="{42130A0F-98B3-40F2-8E72-542CD61CF20B}"/>
              </a:ext>
            </a:extLst>
          </p:cNvPr>
          <p:cNvSpPr/>
          <p:nvPr/>
        </p:nvSpPr>
        <p:spPr>
          <a:xfrm>
            <a:off x="22935798" y="1292152"/>
            <a:ext cx="9706404" cy="566107"/>
          </a:xfrm>
          <a:prstGeom prst="roundRect">
            <a:avLst>
              <a:gd name="adj" fmla="val 9344"/>
            </a:avLst>
          </a:prstGeom>
          <a:noFill/>
          <a:ln w="9525" cap="flat" cmpd="sng" algn="ctr">
            <a:solidFill>
              <a:srgbClr val="E7E6E6">
                <a:lumMod val="50000"/>
              </a:srgbClr>
            </a:solidFill>
            <a:prstDash val="dash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Area of influence</a:t>
            </a:r>
          </a:p>
        </p:txBody>
      </p:sp>
      <p:sp>
        <p:nvSpPr>
          <p:cNvPr id="450" name="Rechteck: abgerundete Ecken 449">
            <a:extLst>
              <a:ext uri="{FF2B5EF4-FFF2-40B4-BE49-F238E27FC236}">
                <a16:creationId xmlns:a16="http://schemas.microsoft.com/office/drawing/2014/main" id="{A3626212-7E0A-41C5-966F-DD852BC9ACC2}"/>
              </a:ext>
            </a:extLst>
          </p:cNvPr>
          <p:cNvSpPr/>
          <p:nvPr/>
        </p:nvSpPr>
        <p:spPr>
          <a:xfrm>
            <a:off x="32904543" y="1292152"/>
            <a:ext cx="9499675" cy="551675"/>
          </a:xfrm>
          <a:prstGeom prst="roundRect">
            <a:avLst>
              <a:gd name="adj" fmla="val 6520"/>
            </a:avLst>
          </a:prstGeom>
          <a:noFill/>
          <a:ln w="9525" cap="flat" cmpd="sng" algn="ctr">
            <a:solidFill>
              <a:srgbClr val="E7E6E6">
                <a:lumMod val="50000"/>
              </a:srgbClr>
            </a:solidFill>
            <a:prstDash val="dash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Area of interest</a:t>
            </a:r>
          </a:p>
        </p:txBody>
      </p:sp>
      <p:sp>
        <p:nvSpPr>
          <p:cNvPr id="473" name="Rechteck: abgerundete Ecken 472">
            <a:extLst>
              <a:ext uri="{FF2B5EF4-FFF2-40B4-BE49-F238E27FC236}">
                <a16:creationId xmlns:a16="http://schemas.microsoft.com/office/drawing/2014/main" id="{653915AD-9D67-4573-A13E-C9160C43C98C}"/>
              </a:ext>
            </a:extLst>
          </p:cNvPr>
          <p:cNvSpPr/>
          <p:nvPr/>
        </p:nvSpPr>
        <p:spPr>
          <a:xfrm>
            <a:off x="25099231" y="5104527"/>
            <a:ext cx="5715600" cy="2615430"/>
          </a:xfrm>
          <a:prstGeom prst="round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OC 1: High quality joint-degree master’s </a:t>
            </a:r>
            <a:r>
              <a:rPr lang="en-US" sz="2700" b="1" dirty="0" err="1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programmes</a:t>
            </a:r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 for the sustainable management of </a:t>
            </a:r>
            <a:r>
              <a:rPr lang="en-US" sz="2700" b="1" dirty="0" smtClean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freshwater </a:t>
            </a:r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ecosystems in Eastern Africa are established </a:t>
            </a:r>
            <a:endParaRPr lang="en-GB" sz="2700" b="1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480" name="Rechteck: abgerundete Ecken 479">
            <a:extLst>
              <a:ext uri="{FF2B5EF4-FFF2-40B4-BE49-F238E27FC236}">
                <a16:creationId xmlns:a16="http://schemas.microsoft.com/office/drawing/2014/main" id="{D1B65BEC-E48F-48BC-AE01-1441E31A3CC0}"/>
              </a:ext>
            </a:extLst>
          </p:cNvPr>
          <p:cNvSpPr/>
          <p:nvPr/>
        </p:nvSpPr>
        <p:spPr>
          <a:xfrm>
            <a:off x="37921123" y="13506340"/>
            <a:ext cx="4338808" cy="4042830"/>
          </a:xfrm>
          <a:prstGeom prst="roundRect">
            <a:avLst/>
          </a:prstGeom>
          <a:noFill/>
          <a:ln w="9525" cap="flat" cmpd="sng" algn="ctr">
            <a:solidFill>
              <a:srgbClr val="E7E6E6">
                <a:lumMod val="50000"/>
              </a:srgbClr>
            </a:solidFill>
            <a:prstDash val="dash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93237"/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contribution to</a:t>
            </a:r>
          </a:p>
          <a:p>
            <a:pPr algn="ctr" defTabSz="393237"/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effectively </a:t>
            </a:r>
            <a:r>
              <a:rPr lang="en-US" sz="2600" b="1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initiate change processes in policy making as well as attitudes and practices in society </a:t>
            </a:r>
            <a:r>
              <a:rPr lang="de-DE" sz="2600" kern="0" dirty="0" err="1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supports</a:t>
            </a:r>
            <a:r>
              <a:rPr lang="de-DE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de-DE" sz="2600" kern="0" dirty="0" err="1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</a:t>
            </a:r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advance the achievement of SDGs 2, 3, 4, </a:t>
            </a:r>
            <a:r>
              <a:rPr lang="en-US" sz="2600" kern="0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lang="en-US" sz="2600" kern="0" dirty="0" smtClean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6</a:t>
            </a:r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12, 13, 15, and 17</a:t>
            </a:r>
          </a:p>
        </p:txBody>
      </p:sp>
      <p:sp>
        <p:nvSpPr>
          <p:cNvPr id="549" name="Rechteck: abgerundete Ecken 548">
            <a:extLst>
              <a:ext uri="{FF2B5EF4-FFF2-40B4-BE49-F238E27FC236}">
                <a16:creationId xmlns:a16="http://schemas.microsoft.com/office/drawing/2014/main" id="{08FFFCDE-87EC-4DCC-9E73-0C5A199BAAEB}"/>
              </a:ext>
            </a:extLst>
          </p:cNvPr>
          <p:cNvSpPr/>
          <p:nvPr/>
        </p:nvSpPr>
        <p:spPr>
          <a:xfrm>
            <a:off x="750674" y="21796263"/>
            <a:ext cx="1058877" cy="7920000"/>
          </a:xfrm>
          <a:prstGeom prst="roundRect">
            <a:avLst/>
          </a:prstGeom>
          <a:noFill/>
          <a:ln w="19050" cap="flat" cmpd="sng" algn="ctr">
            <a:solidFill>
              <a:srgbClr val="E7E6E6">
                <a:lumMod val="75000"/>
              </a:srgbClr>
            </a:solidFill>
            <a:prstDash val="solid"/>
          </a:ln>
          <a:effectLst/>
        </p:spPr>
        <p:txBody>
          <a:bodyPr vert="vert270"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Human Resources</a:t>
            </a:r>
          </a:p>
        </p:txBody>
      </p:sp>
      <p:sp>
        <p:nvSpPr>
          <p:cNvPr id="555" name="Rechteck: abgerundete Ecken 23">
            <a:extLst>
              <a:ext uri="{FF2B5EF4-FFF2-40B4-BE49-F238E27FC236}">
                <a16:creationId xmlns:a16="http://schemas.microsoft.com/office/drawing/2014/main" id="{6AF3C96D-5D66-409D-ABCF-8304525E1E57}"/>
              </a:ext>
            </a:extLst>
          </p:cNvPr>
          <p:cNvSpPr/>
          <p:nvPr/>
        </p:nvSpPr>
        <p:spPr>
          <a:xfrm>
            <a:off x="2309020" y="4620100"/>
            <a:ext cx="8705147" cy="8443065"/>
          </a:xfrm>
          <a:prstGeom prst="roundRect">
            <a:avLst>
              <a:gd name="adj" fmla="val 7921"/>
            </a:avLst>
          </a:prstGeom>
          <a:noFill/>
          <a:ln w="57150" cap="flat" cmpd="sng" algn="ctr">
            <a:solidFill>
              <a:srgbClr val="C9AB00"/>
            </a:solidFill>
            <a:prstDash val="dash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7340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C9AB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Activity Package 1: Capacity Development at Institutional Level </a:t>
            </a:r>
          </a:p>
        </p:txBody>
      </p:sp>
      <p:sp>
        <p:nvSpPr>
          <p:cNvPr id="198" name="Rechteck: abgerundete Ecken 197">
            <a:extLst>
              <a:ext uri="{FF2B5EF4-FFF2-40B4-BE49-F238E27FC236}">
                <a16:creationId xmlns:a16="http://schemas.microsoft.com/office/drawing/2014/main" id="{4B32CFAD-9EE9-4367-9FBA-A7D64E2A2BA8}"/>
              </a:ext>
            </a:extLst>
          </p:cNvPr>
          <p:cNvSpPr/>
          <p:nvPr/>
        </p:nvSpPr>
        <p:spPr>
          <a:xfrm>
            <a:off x="11265641" y="2048816"/>
            <a:ext cx="11354950" cy="81720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Outputs</a:t>
            </a:r>
          </a:p>
        </p:txBody>
      </p:sp>
      <p:sp>
        <p:nvSpPr>
          <p:cNvPr id="199" name="Rechteck: abgerundete Ecken 198">
            <a:extLst>
              <a:ext uri="{FF2B5EF4-FFF2-40B4-BE49-F238E27FC236}">
                <a16:creationId xmlns:a16="http://schemas.microsoft.com/office/drawing/2014/main" id="{E6EBE1CA-9532-4966-A05C-719B0FCD9D2C}"/>
              </a:ext>
            </a:extLst>
          </p:cNvPr>
          <p:cNvSpPr/>
          <p:nvPr/>
        </p:nvSpPr>
        <p:spPr>
          <a:xfrm>
            <a:off x="2384447" y="2104146"/>
            <a:ext cx="8705147" cy="77494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39323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cs typeface="Segoe UI Semibold" panose="020B0702040204020203" pitchFamily="34" charset="0"/>
              </a:rPr>
              <a:t> Activities</a:t>
            </a:r>
          </a:p>
        </p:txBody>
      </p:sp>
      <p:sp>
        <p:nvSpPr>
          <p:cNvPr id="117" name="Rechteck: abgerundete Ecken 116">
            <a:extLst>
              <a:ext uri="{FF2B5EF4-FFF2-40B4-BE49-F238E27FC236}">
                <a16:creationId xmlns:a16="http://schemas.microsoft.com/office/drawing/2014/main" id="{169EE3A9-4608-4D86-9FDD-F2FE08950B66}"/>
              </a:ext>
            </a:extLst>
          </p:cNvPr>
          <p:cNvSpPr/>
          <p:nvPr/>
        </p:nvSpPr>
        <p:spPr>
          <a:xfrm>
            <a:off x="25148356" y="9036296"/>
            <a:ext cx="5715600" cy="2615430"/>
          </a:xfrm>
          <a:prstGeom prst="roundRect">
            <a:avLst/>
          </a:prstGeom>
          <a:solidFill>
            <a:srgbClr val="92D050"/>
          </a:solidFill>
          <a:ln w="76200">
            <a:solidFill>
              <a:srgbClr val="92D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OC 2: South-South collaborations are intensified and an enhanced collective impact via networking is reached </a:t>
            </a:r>
            <a:endParaRPr lang="en-GB" sz="2700" b="1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18" name="Rechteck: abgerundete Ecken 117">
            <a:extLst>
              <a:ext uri="{FF2B5EF4-FFF2-40B4-BE49-F238E27FC236}">
                <a16:creationId xmlns:a16="http://schemas.microsoft.com/office/drawing/2014/main" id="{C25EA9A1-3C2A-42FE-8515-D52EE188F8AA}"/>
              </a:ext>
            </a:extLst>
          </p:cNvPr>
          <p:cNvSpPr/>
          <p:nvPr/>
        </p:nvSpPr>
        <p:spPr>
          <a:xfrm>
            <a:off x="25161999" y="12954421"/>
            <a:ext cx="5715600" cy="261543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OC 3: Highly qualified graduates are provided to the job market and improve the management of freshwater ecosystems </a:t>
            </a:r>
            <a:endParaRPr lang="en-GB" sz="2700" b="1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1" name="Rechteck: abgerundete Ecken 120">
            <a:extLst>
              <a:ext uri="{FF2B5EF4-FFF2-40B4-BE49-F238E27FC236}">
                <a16:creationId xmlns:a16="http://schemas.microsoft.com/office/drawing/2014/main" id="{E256A06F-EC12-4961-8AA9-85A7EDDF8F7A}"/>
              </a:ext>
            </a:extLst>
          </p:cNvPr>
          <p:cNvSpPr/>
          <p:nvPr/>
        </p:nvSpPr>
        <p:spPr>
          <a:xfrm>
            <a:off x="25175640" y="17238558"/>
            <a:ext cx="5715600" cy="261543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OC 4: Projects and research towards the sustainable management of </a:t>
            </a:r>
            <a:r>
              <a:rPr lang="en-US" sz="2700" b="1" dirty="0" smtClean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freshwater </a:t>
            </a:r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ecosystems and its resources are developed and implemented </a:t>
            </a:r>
            <a:endParaRPr lang="en-GB" sz="2700" b="1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2" name="Rechteck: abgerundete Ecken 121">
            <a:extLst>
              <a:ext uri="{FF2B5EF4-FFF2-40B4-BE49-F238E27FC236}">
                <a16:creationId xmlns:a16="http://schemas.microsoft.com/office/drawing/2014/main" id="{C7CDB563-3092-4163-9E8C-8AC9C05ACD4E}"/>
              </a:ext>
            </a:extLst>
          </p:cNvPr>
          <p:cNvSpPr/>
          <p:nvPr/>
        </p:nvSpPr>
        <p:spPr>
          <a:xfrm>
            <a:off x="25223949" y="21484115"/>
            <a:ext cx="5715600" cy="261543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OC 5: Eastern African HEST institutions increase their capacities to achieve their development goals </a:t>
            </a:r>
            <a:endParaRPr lang="en-GB" sz="2700" b="1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3" name="Rechteck: abgerundete Ecken 122">
            <a:extLst>
              <a:ext uri="{FF2B5EF4-FFF2-40B4-BE49-F238E27FC236}">
                <a16:creationId xmlns:a16="http://schemas.microsoft.com/office/drawing/2014/main" id="{38AC3DC5-87E0-4061-83B1-2E0C123FF923}"/>
              </a:ext>
            </a:extLst>
          </p:cNvPr>
          <p:cNvSpPr/>
          <p:nvPr/>
        </p:nvSpPr>
        <p:spPr>
          <a:xfrm>
            <a:off x="25313880" y="25295760"/>
            <a:ext cx="5715600" cy="261543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OC 6: Knowledge and awareness on sustainable management of </a:t>
            </a:r>
            <a:r>
              <a:rPr lang="en-US" sz="2700" b="1" dirty="0" smtClean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freshwater </a:t>
            </a:r>
            <a:r>
              <a:rPr lang="en-US" sz="2700" b="1" dirty="0">
                <a:latin typeface="Segoe UI" panose="020B0502040204020203" pitchFamily="34" charset="0"/>
                <a:ea typeface="Verdana" panose="020B0604030504040204" pitchFamily="34" charset="0"/>
                <a:cs typeface="Segoe UI" panose="020B0502040204020203" pitchFamily="34" charset="0"/>
              </a:rPr>
              <a:t>resources are increased </a:t>
            </a:r>
            <a:endParaRPr lang="en-GB" sz="2700" b="1" dirty="0">
              <a:latin typeface="Segoe UI" panose="020B0502040204020203" pitchFamily="34" charset="0"/>
              <a:ea typeface="Verdan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5" name="Rechteck: abgerundete Ecken 144">
            <a:extLst>
              <a:ext uri="{FF2B5EF4-FFF2-40B4-BE49-F238E27FC236}">
                <a16:creationId xmlns:a16="http://schemas.microsoft.com/office/drawing/2014/main" id="{6F6DF991-4A0E-4B03-829E-8EFE9B6D95CA}"/>
              </a:ext>
            </a:extLst>
          </p:cNvPr>
          <p:cNvSpPr/>
          <p:nvPr/>
        </p:nvSpPr>
        <p:spPr>
          <a:xfrm>
            <a:off x="12286016" y="12096779"/>
            <a:ext cx="6825914" cy="2520000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O4: A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network of southern and northern HEST institutions with common interests towards the sustainable management of </a:t>
            </a:r>
            <a:r>
              <a:rPr lang="en-US" sz="2600" kern="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freshwater 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ecosystems in Eastern Africa is established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9" name="Rechteck: abgerundete Ecken 148">
            <a:extLst>
              <a:ext uri="{FF2B5EF4-FFF2-40B4-BE49-F238E27FC236}">
                <a16:creationId xmlns:a16="http://schemas.microsoft.com/office/drawing/2014/main" id="{49296E39-64A8-4F55-B3DD-33D3153FD3CD}"/>
              </a:ext>
            </a:extLst>
          </p:cNvPr>
          <p:cNvSpPr/>
          <p:nvPr/>
        </p:nvSpPr>
        <p:spPr>
          <a:xfrm>
            <a:off x="12281563" y="14865603"/>
            <a:ext cx="6825914" cy="2520000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O5: S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taff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members from different countries and Eastern African institutions contribute as resource persons including staff of research and policy institutions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0" name="Rechteck: abgerundete Ecken 149">
            <a:extLst>
              <a:ext uri="{FF2B5EF4-FFF2-40B4-BE49-F238E27FC236}">
                <a16:creationId xmlns:a16="http://schemas.microsoft.com/office/drawing/2014/main" id="{BD2F211A-4712-4447-85FA-6BE726EC2213}"/>
              </a:ext>
            </a:extLst>
          </p:cNvPr>
          <p:cNvSpPr/>
          <p:nvPr/>
        </p:nvSpPr>
        <p:spPr>
          <a:xfrm>
            <a:off x="12286016" y="17591419"/>
            <a:ext cx="6825914" cy="1640187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O6: A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web-based network platform that interlinks 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freshwater experts</a:t>
            </a:r>
            <a:r>
              <a:rPr kumimoji="0" lang="en-US" sz="26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&amp; 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enthusiasts 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is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established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8" name="Rechteck: abgerundete Ecken 167">
            <a:extLst>
              <a:ext uri="{FF2B5EF4-FFF2-40B4-BE49-F238E27FC236}">
                <a16:creationId xmlns:a16="http://schemas.microsoft.com/office/drawing/2014/main" id="{8E444A08-0909-4491-BEE8-AC439F3B3255}"/>
              </a:ext>
            </a:extLst>
          </p:cNvPr>
          <p:cNvSpPr/>
          <p:nvPr/>
        </p:nvSpPr>
        <p:spPr>
          <a:xfrm>
            <a:off x="12255577" y="19792477"/>
            <a:ext cx="6825914" cy="2267585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O7: 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esearch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, teaching &amp; project management skills of staff are increased, high quality curricula and equipment are provided, and high-potential students are recruited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3" name="Rechteck: abgerundete Ecken 172">
            <a:extLst>
              <a:ext uri="{FF2B5EF4-FFF2-40B4-BE49-F238E27FC236}">
                <a16:creationId xmlns:a16="http://schemas.microsoft.com/office/drawing/2014/main" id="{7EC30183-1706-4902-8870-7BAFAD716B38}"/>
              </a:ext>
            </a:extLst>
          </p:cNvPr>
          <p:cNvSpPr/>
          <p:nvPr/>
        </p:nvSpPr>
        <p:spPr>
          <a:xfrm>
            <a:off x="12273958" y="22661458"/>
            <a:ext cx="6825914" cy="1966416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O8: 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Selected high-potential students attend the LWM and AEEM </a:t>
            </a:r>
            <a:r>
              <a:rPr lang="en-US" sz="2600" kern="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programmes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obtain their MSc degree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0" name="Rechteck: abgerundete Ecken 179">
            <a:extLst>
              <a:ext uri="{FF2B5EF4-FFF2-40B4-BE49-F238E27FC236}">
                <a16:creationId xmlns:a16="http://schemas.microsoft.com/office/drawing/2014/main" id="{3C0C7871-A00F-4110-BE62-24A69131458D}"/>
              </a:ext>
            </a:extLst>
          </p:cNvPr>
          <p:cNvSpPr/>
          <p:nvPr/>
        </p:nvSpPr>
        <p:spPr>
          <a:xfrm>
            <a:off x="12255138" y="24905243"/>
            <a:ext cx="6825914" cy="1966416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O9: 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LWM and AEEM </a:t>
            </a:r>
            <a:r>
              <a:rPr lang="en-US" sz="2600" kern="0" dirty="0" err="1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programmes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contribute to research, e.g., via MSc research projects and achieve higher research output via publications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8" name="Rechteck: abgerundete Ecken 207">
            <a:extLst>
              <a:ext uri="{FF2B5EF4-FFF2-40B4-BE49-F238E27FC236}">
                <a16:creationId xmlns:a16="http://schemas.microsoft.com/office/drawing/2014/main" id="{5AF60254-5879-4641-AE0E-0DD7F6FFB938}"/>
              </a:ext>
            </a:extLst>
          </p:cNvPr>
          <p:cNvSpPr/>
          <p:nvPr/>
        </p:nvSpPr>
        <p:spPr>
          <a:xfrm>
            <a:off x="12256202" y="27196263"/>
            <a:ext cx="6825914" cy="2520000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O10: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 quantity, quality and relevance of research is enhanced and the dissemination of research results as well as the outreach to stakeholders and society is amplified </a:t>
            </a:r>
            <a:endParaRPr kumimoji="0" lang="en-GB" sz="2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7" name="Rechteck: abgerundete Ecken 236">
            <a:extLst>
              <a:ext uri="{FF2B5EF4-FFF2-40B4-BE49-F238E27FC236}">
                <a16:creationId xmlns:a16="http://schemas.microsoft.com/office/drawing/2014/main" id="{D3F17476-8E69-4CEA-A1B3-8E962943661B}"/>
              </a:ext>
            </a:extLst>
          </p:cNvPr>
          <p:cNvSpPr/>
          <p:nvPr/>
        </p:nvSpPr>
        <p:spPr>
          <a:xfrm>
            <a:off x="2601588" y="5792530"/>
            <a:ext cx="8096657" cy="1337817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1: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Training/life-long-learning of staff members of target institutions</a:t>
            </a:r>
          </a:p>
        </p:txBody>
      </p:sp>
      <p:sp>
        <p:nvSpPr>
          <p:cNvPr id="238" name="Rechteck: abgerundete Ecken 23">
            <a:extLst>
              <a:ext uri="{FF2B5EF4-FFF2-40B4-BE49-F238E27FC236}">
                <a16:creationId xmlns:a16="http://schemas.microsoft.com/office/drawing/2014/main" id="{91D87F70-FDC3-4BF7-ACAA-848CDAF19C9C}"/>
              </a:ext>
            </a:extLst>
          </p:cNvPr>
          <p:cNvSpPr/>
          <p:nvPr/>
        </p:nvSpPr>
        <p:spPr>
          <a:xfrm>
            <a:off x="2332633" y="13812398"/>
            <a:ext cx="8705147" cy="4973931"/>
          </a:xfrm>
          <a:prstGeom prst="roundRect">
            <a:avLst>
              <a:gd name="adj" fmla="val 7921"/>
            </a:avLst>
          </a:prstGeom>
          <a:noFill/>
          <a:ln w="57150" cap="flat" cmpd="sng" algn="ctr">
            <a:solidFill>
              <a:srgbClr val="5F9F6A"/>
            </a:solidFill>
            <a:prstDash val="dash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7340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5F9F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Activity Package 2: Capacity Development at </a:t>
            </a:r>
            <a:r>
              <a:rPr lang="en-GB" sz="2400" b="1" kern="0" dirty="0">
                <a:solidFill>
                  <a:srgbClr val="5F9F6A"/>
                </a:solidFill>
                <a:latin typeface="Verdana"/>
              </a:rPr>
              <a:t>I</a:t>
            </a:r>
            <a:r>
              <a:rPr kumimoji="0" lang="en-GB" sz="2400" b="1" i="0" u="none" strike="noStrike" kern="0" cap="none" spc="0" normalizeH="0" baseline="0" noProof="0" dirty="0" err="1">
                <a:ln>
                  <a:noFill/>
                </a:ln>
                <a:solidFill>
                  <a:srgbClr val="5F9F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ndividual</a:t>
            </a: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5F9F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Level </a:t>
            </a:r>
          </a:p>
        </p:txBody>
      </p:sp>
      <p:sp>
        <p:nvSpPr>
          <p:cNvPr id="239" name="Rechteck: abgerundete Ecken 23">
            <a:extLst>
              <a:ext uri="{FF2B5EF4-FFF2-40B4-BE49-F238E27FC236}">
                <a16:creationId xmlns:a16="http://schemas.microsoft.com/office/drawing/2014/main" id="{13A79A24-2106-4665-A2DC-80840C8DF4A9}"/>
              </a:ext>
            </a:extLst>
          </p:cNvPr>
          <p:cNvSpPr/>
          <p:nvPr/>
        </p:nvSpPr>
        <p:spPr>
          <a:xfrm>
            <a:off x="2309020" y="19726844"/>
            <a:ext cx="8705147" cy="5282000"/>
          </a:xfrm>
          <a:prstGeom prst="roundRect">
            <a:avLst>
              <a:gd name="adj" fmla="val 7921"/>
            </a:avLst>
          </a:prstGeom>
          <a:noFill/>
          <a:ln w="57150" cap="flat" cmpd="sng" algn="ctr">
            <a:solidFill>
              <a:srgbClr val="BF95DF"/>
            </a:solidFill>
            <a:prstDash val="dash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7340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BF95D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Activity Package 3: Networking and Outreach Activities</a:t>
            </a:r>
          </a:p>
        </p:txBody>
      </p:sp>
      <p:sp>
        <p:nvSpPr>
          <p:cNvPr id="241" name="Rechteck: abgerundete Ecken 240">
            <a:extLst>
              <a:ext uri="{FF2B5EF4-FFF2-40B4-BE49-F238E27FC236}">
                <a16:creationId xmlns:a16="http://schemas.microsoft.com/office/drawing/2014/main" id="{7852AC3F-293E-4A95-A0A6-FFB0F042702E}"/>
              </a:ext>
            </a:extLst>
          </p:cNvPr>
          <p:cNvSpPr/>
          <p:nvPr/>
        </p:nvSpPr>
        <p:spPr>
          <a:xfrm>
            <a:off x="2573716" y="7292827"/>
            <a:ext cx="8096657" cy="1414702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A2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Development &amp; implementation of high-quality inter-university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programmes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(LWE, LWM &amp; AEEM)</a:t>
            </a:r>
          </a:p>
        </p:txBody>
      </p:sp>
      <p:sp>
        <p:nvSpPr>
          <p:cNvPr id="242" name="Rechteck: abgerundete Ecken 241">
            <a:extLst>
              <a:ext uri="{FF2B5EF4-FFF2-40B4-BE49-F238E27FC236}">
                <a16:creationId xmlns:a16="http://schemas.microsoft.com/office/drawing/2014/main" id="{1FF36B93-98DC-4CC6-91CB-A58E08810BBE}"/>
              </a:ext>
            </a:extLst>
          </p:cNvPr>
          <p:cNvSpPr/>
          <p:nvPr/>
        </p:nvSpPr>
        <p:spPr>
          <a:xfrm>
            <a:off x="2563952" y="8970850"/>
            <a:ext cx="8096657" cy="1472242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A3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Purchase of teaching &amp; research equipment (CAPAQUA &amp; CAPAQUA/DGIS)</a:t>
            </a:r>
          </a:p>
        </p:txBody>
      </p:sp>
      <p:sp>
        <p:nvSpPr>
          <p:cNvPr id="243" name="Rechteck: abgerundete Ecken 242">
            <a:extLst>
              <a:ext uri="{FF2B5EF4-FFF2-40B4-BE49-F238E27FC236}">
                <a16:creationId xmlns:a16="http://schemas.microsoft.com/office/drawing/2014/main" id="{4FE6AAF9-E968-4B5F-AD66-236BD69959FA}"/>
              </a:ext>
            </a:extLst>
          </p:cNvPr>
          <p:cNvSpPr/>
          <p:nvPr/>
        </p:nvSpPr>
        <p:spPr>
          <a:xfrm>
            <a:off x="2574946" y="10711863"/>
            <a:ext cx="8096657" cy="1886422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A4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Development and implementation of collaborative research- &amp; capacity development projects to support capacity development</a:t>
            </a:r>
          </a:p>
        </p:txBody>
      </p:sp>
      <p:sp>
        <p:nvSpPr>
          <p:cNvPr id="244" name="Rechteck: abgerundete Ecken 243">
            <a:extLst>
              <a:ext uri="{FF2B5EF4-FFF2-40B4-BE49-F238E27FC236}">
                <a16:creationId xmlns:a16="http://schemas.microsoft.com/office/drawing/2014/main" id="{5A263B85-F3F9-4358-8E47-DC9D680FCEC0}"/>
              </a:ext>
            </a:extLst>
          </p:cNvPr>
          <p:cNvSpPr/>
          <p:nvPr/>
        </p:nvSpPr>
        <p:spPr>
          <a:xfrm>
            <a:off x="2771206" y="15189863"/>
            <a:ext cx="8096657" cy="1429473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A5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: A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cademic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programmes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(IPGL, LWE, LWM, AEEM, short-courses) are implemented</a:t>
            </a:r>
          </a:p>
        </p:txBody>
      </p:sp>
      <p:sp>
        <p:nvSpPr>
          <p:cNvPr id="245" name="Rechteck: abgerundete Ecken 244">
            <a:extLst>
              <a:ext uri="{FF2B5EF4-FFF2-40B4-BE49-F238E27FC236}">
                <a16:creationId xmlns:a16="http://schemas.microsoft.com/office/drawing/2014/main" id="{8EC6D72E-0396-4F92-9B93-449565E24F9F}"/>
              </a:ext>
            </a:extLst>
          </p:cNvPr>
          <p:cNvSpPr/>
          <p:nvPr/>
        </p:nvSpPr>
        <p:spPr>
          <a:xfrm>
            <a:off x="2599762" y="20957666"/>
            <a:ext cx="8096657" cy="1703791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A7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Support of networking: AQUAHUB platform, EAWA, social media (IPGL site at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facebook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facebook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groups of students/alumni)</a:t>
            </a:r>
          </a:p>
        </p:txBody>
      </p:sp>
      <p:sp>
        <p:nvSpPr>
          <p:cNvPr id="246" name="Rechteck: abgerundete Ecken 245">
            <a:extLst>
              <a:ext uri="{FF2B5EF4-FFF2-40B4-BE49-F238E27FC236}">
                <a16:creationId xmlns:a16="http://schemas.microsoft.com/office/drawing/2014/main" id="{4BA1ED52-FD40-4645-9707-14D0FCAF775D}"/>
              </a:ext>
            </a:extLst>
          </p:cNvPr>
          <p:cNvSpPr/>
          <p:nvPr/>
        </p:nvSpPr>
        <p:spPr>
          <a:xfrm>
            <a:off x="2591969" y="22820036"/>
            <a:ext cx="8096657" cy="1730886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A8: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Development &amp; implementation of collaborative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programmes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/projects to support network development</a:t>
            </a:r>
          </a:p>
        </p:txBody>
      </p:sp>
      <p:sp>
        <p:nvSpPr>
          <p:cNvPr id="247" name="Rechteck: abgerundete Ecken 246">
            <a:extLst>
              <a:ext uri="{FF2B5EF4-FFF2-40B4-BE49-F238E27FC236}">
                <a16:creationId xmlns:a16="http://schemas.microsoft.com/office/drawing/2014/main" id="{FA2E8590-E9E4-47BB-BCEA-87E7156F44DB}"/>
              </a:ext>
            </a:extLst>
          </p:cNvPr>
          <p:cNvSpPr/>
          <p:nvPr/>
        </p:nvSpPr>
        <p:spPr>
          <a:xfrm>
            <a:off x="2755534" y="16888108"/>
            <a:ext cx="8096657" cy="1478927"/>
          </a:xfrm>
          <a:prstGeom prst="roundRect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7095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600" kern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A6</a:t>
            </a:r>
            <a:r>
              <a: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: Hands-on, practical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and soft-skills trainings are implemented</a:t>
            </a:r>
          </a:p>
        </p:txBody>
      </p:sp>
      <p:cxnSp>
        <p:nvCxnSpPr>
          <p:cNvPr id="131" name="Verbinder: gewinkelt 130">
            <a:extLst>
              <a:ext uri="{FF2B5EF4-FFF2-40B4-BE49-F238E27FC236}">
                <a16:creationId xmlns:a16="http://schemas.microsoft.com/office/drawing/2014/main" id="{E8BAFE08-FB43-43DD-B936-419D1E59FA0E}"/>
              </a:ext>
            </a:extLst>
          </p:cNvPr>
          <p:cNvCxnSpPr>
            <a:cxnSpLocks/>
            <a:stCxn id="122" idx="3"/>
          </p:cNvCxnSpPr>
          <p:nvPr/>
        </p:nvCxnSpPr>
        <p:spPr>
          <a:xfrm flipV="1">
            <a:off x="30939549" y="20173618"/>
            <a:ext cx="4337714" cy="2618212"/>
          </a:xfrm>
          <a:prstGeom prst="bentConnector3">
            <a:avLst>
              <a:gd name="adj1" fmla="val 50000"/>
            </a:avLst>
          </a:prstGeom>
          <a:ln w="5715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BAD60D57-B17F-4E53-A116-327486927B85}"/>
              </a:ext>
            </a:extLst>
          </p:cNvPr>
          <p:cNvSpPr/>
          <p:nvPr/>
        </p:nvSpPr>
        <p:spPr>
          <a:xfrm>
            <a:off x="35256786" y="9265573"/>
            <a:ext cx="4211407" cy="3549645"/>
          </a:xfrm>
          <a:prstGeom prst="roundRect">
            <a:avLst/>
          </a:prstGeom>
          <a:noFill/>
          <a:ln w="9525" cap="flat" cmpd="sng" algn="ctr">
            <a:solidFill>
              <a:srgbClr val="E7E6E6">
                <a:lumMod val="50000"/>
              </a:srgbClr>
            </a:solidFill>
            <a:prstDash val="dash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93237"/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I1: Increased </a:t>
            </a:r>
            <a:r>
              <a:rPr lang="en-US" sz="2600" b="1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individual capacities </a:t>
            </a:r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contribute to</a:t>
            </a:r>
          </a:p>
          <a:p>
            <a:pPr algn="ctr" defTabSz="393237"/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sustainable management of </a:t>
            </a:r>
            <a:r>
              <a:rPr lang="en-US" sz="2600" kern="0" dirty="0" smtClean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freshwater </a:t>
            </a:r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ecosystems and their resources in Eastern African countries</a:t>
            </a:r>
            <a:endParaRPr lang="en-GB" sz="2600" kern="0" dirty="0">
              <a:solidFill>
                <a:srgbClr val="E7E6E6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9" name="Rechteck: abgerundete Ecken 138">
            <a:extLst>
              <a:ext uri="{FF2B5EF4-FFF2-40B4-BE49-F238E27FC236}">
                <a16:creationId xmlns:a16="http://schemas.microsoft.com/office/drawing/2014/main" id="{0ECB2DDF-42A5-425F-86D7-47D0A18C5145}"/>
              </a:ext>
            </a:extLst>
          </p:cNvPr>
          <p:cNvSpPr/>
          <p:nvPr/>
        </p:nvSpPr>
        <p:spPr>
          <a:xfrm>
            <a:off x="35261675" y="18131235"/>
            <a:ext cx="4211407" cy="3857823"/>
          </a:xfrm>
          <a:prstGeom prst="roundRect">
            <a:avLst/>
          </a:prstGeom>
          <a:noFill/>
          <a:ln w="9525" cap="flat" cmpd="sng" algn="ctr">
            <a:solidFill>
              <a:srgbClr val="E7E6E6">
                <a:lumMod val="50000"/>
              </a:srgbClr>
            </a:solidFill>
            <a:prstDash val="dash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7018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34036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0105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68071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835089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202104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569123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936142" algn="l" defTabSz="734036" rtl="0" eaLnBrk="1" latinLnBrk="0" hangingPunct="1">
              <a:defRPr sz="144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93237"/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I2: Increased </a:t>
            </a:r>
            <a:r>
              <a:rPr lang="en-US" sz="2600" b="1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institutional capabilities</a:t>
            </a:r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contribute to</a:t>
            </a:r>
          </a:p>
          <a:p>
            <a:pPr algn="ctr" defTabSz="393237"/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sustainable management of </a:t>
            </a:r>
            <a:r>
              <a:rPr lang="en-US" sz="2600" kern="0" dirty="0" smtClean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freshwater </a:t>
            </a:r>
            <a:r>
              <a:rPr lang="en-US" sz="2600" kern="0" dirty="0">
                <a:solidFill>
                  <a:srgbClr val="E7E6E6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ecosystems and their resources in Eastern African countries</a:t>
            </a:r>
            <a:endParaRPr lang="en-GB" sz="2600" kern="0" dirty="0">
              <a:solidFill>
                <a:srgbClr val="E7E6E6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EEF2777-8BDB-4899-AA6A-7D9844B95930}"/>
              </a:ext>
            </a:extLst>
          </p:cNvPr>
          <p:cNvGrpSpPr/>
          <p:nvPr/>
        </p:nvGrpSpPr>
        <p:grpSpPr>
          <a:xfrm>
            <a:off x="30814831" y="6412242"/>
            <a:ext cx="4448641" cy="12514773"/>
            <a:chOff x="30814831" y="6412242"/>
            <a:chExt cx="4448641" cy="12514773"/>
          </a:xfrm>
        </p:grpSpPr>
        <p:cxnSp>
          <p:nvCxnSpPr>
            <p:cNvPr id="248" name="Gerade Verbindung mit Pfeil 247">
              <a:extLst>
                <a:ext uri="{FF2B5EF4-FFF2-40B4-BE49-F238E27FC236}">
                  <a16:creationId xmlns:a16="http://schemas.microsoft.com/office/drawing/2014/main" id="{863E61E4-27B5-4CAA-AF9B-C42C62B99864}"/>
                </a:ext>
              </a:extLst>
            </p:cNvPr>
            <p:cNvCxnSpPr>
              <a:cxnSpLocks/>
            </p:cNvCxnSpPr>
            <p:nvPr/>
          </p:nvCxnSpPr>
          <p:spPr>
            <a:xfrm>
              <a:off x="31807110" y="18927015"/>
              <a:ext cx="3456362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 Verbindung mit Pfeil 248">
              <a:extLst>
                <a:ext uri="{FF2B5EF4-FFF2-40B4-BE49-F238E27FC236}">
                  <a16:creationId xmlns:a16="http://schemas.microsoft.com/office/drawing/2014/main" id="{C645B753-50DB-4758-A154-8CF869510AC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07110" y="6412243"/>
              <a:ext cx="19071" cy="12514772"/>
            </a:xfrm>
            <a:prstGeom prst="straightConnector1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Gerade Verbindung mit Pfeil 249">
              <a:extLst>
                <a:ext uri="{FF2B5EF4-FFF2-40B4-BE49-F238E27FC236}">
                  <a16:creationId xmlns:a16="http://schemas.microsoft.com/office/drawing/2014/main" id="{F76696FB-720F-4C67-AD4D-6CBA96E48A58}"/>
                </a:ext>
              </a:extLst>
            </p:cNvPr>
            <p:cNvCxnSpPr>
              <a:cxnSpLocks/>
              <a:endCxn id="473" idx="3"/>
            </p:cNvCxnSpPr>
            <p:nvPr/>
          </p:nvCxnSpPr>
          <p:spPr>
            <a:xfrm flipH="1">
              <a:off x="30814831" y="6412242"/>
              <a:ext cx="1011349" cy="0"/>
            </a:xfrm>
            <a:prstGeom prst="straightConnector1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499DFD6A-E181-41CD-9D4B-73FCE3ADA323}"/>
              </a:ext>
            </a:extLst>
          </p:cNvPr>
          <p:cNvGrpSpPr/>
          <p:nvPr/>
        </p:nvGrpSpPr>
        <p:grpSpPr>
          <a:xfrm>
            <a:off x="30863956" y="10312260"/>
            <a:ext cx="4397719" cy="9007731"/>
            <a:chOff x="30863956" y="10312260"/>
            <a:chExt cx="4397719" cy="9007731"/>
          </a:xfrm>
        </p:grpSpPr>
        <p:cxnSp>
          <p:nvCxnSpPr>
            <p:cNvPr id="255" name="Gerade Verbindung mit Pfeil 254">
              <a:extLst>
                <a:ext uri="{FF2B5EF4-FFF2-40B4-BE49-F238E27FC236}">
                  <a16:creationId xmlns:a16="http://schemas.microsoft.com/office/drawing/2014/main" id="{CCCA3B06-663B-457D-B90F-E9E161AD5A9A}"/>
                </a:ext>
              </a:extLst>
            </p:cNvPr>
            <p:cNvCxnSpPr>
              <a:cxnSpLocks/>
            </p:cNvCxnSpPr>
            <p:nvPr/>
          </p:nvCxnSpPr>
          <p:spPr>
            <a:xfrm>
              <a:off x="32412679" y="19319991"/>
              <a:ext cx="2824842" cy="0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6" name="Gerade Verbindung mit Pfeil 255">
              <a:extLst>
                <a:ext uri="{FF2B5EF4-FFF2-40B4-BE49-F238E27FC236}">
                  <a16:creationId xmlns:a16="http://schemas.microsoft.com/office/drawing/2014/main" id="{F21714D7-AE3A-41DA-8049-D85E90717E7A}"/>
                </a:ext>
              </a:extLst>
            </p:cNvPr>
            <p:cNvCxnSpPr>
              <a:cxnSpLocks/>
            </p:cNvCxnSpPr>
            <p:nvPr/>
          </p:nvCxnSpPr>
          <p:spPr>
            <a:xfrm>
              <a:off x="32412679" y="10344011"/>
              <a:ext cx="0" cy="8975980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0" name="Gerade Verbindung mit Pfeil 259">
              <a:extLst>
                <a:ext uri="{FF2B5EF4-FFF2-40B4-BE49-F238E27FC236}">
                  <a16:creationId xmlns:a16="http://schemas.microsoft.com/office/drawing/2014/main" id="{8E7B9B13-B29C-482F-AD7A-2078C39CA2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63956" y="10312260"/>
              <a:ext cx="4397719" cy="1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cxnSp>
        <p:nvCxnSpPr>
          <p:cNvPr id="267" name="Gerade Verbindung mit Pfeil 266">
            <a:extLst>
              <a:ext uri="{FF2B5EF4-FFF2-40B4-BE49-F238E27FC236}">
                <a16:creationId xmlns:a16="http://schemas.microsoft.com/office/drawing/2014/main" id="{9E625D99-0DF0-4201-971C-E3EF226DA604}"/>
              </a:ext>
            </a:extLst>
          </p:cNvPr>
          <p:cNvCxnSpPr>
            <a:cxnSpLocks/>
          </p:cNvCxnSpPr>
          <p:nvPr/>
        </p:nvCxnSpPr>
        <p:spPr>
          <a:xfrm flipH="1">
            <a:off x="32923641" y="10810292"/>
            <a:ext cx="12908" cy="8916551"/>
          </a:xfrm>
          <a:prstGeom prst="straightConnector1">
            <a:avLst/>
          </a:prstGeom>
          <a:ln w="57150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BFCBC64-2C1B-46A9-BB33-B112D77CF804}"/>
              </a:ext>
            </a:extLst>
          </p:cNvPr>
          <p:cNvGrpSpPr/>
          <p:nvPr/>
        </p:nvGrpSpPr>
        <p:grpSpPr>
          <a:xfrm>
            <a:off x="30877599" y="10810292"/>
            <a:ext cx="4384076" cy="8916551"/>
            <a:chOff x="30877599" y="10810292"/>
            <a:chExt cx="4384076" cy="8916551"/>
          </a:xfrm>
        </p:grpSpPr>
        <p:cxnSp>
          <p:nvCxnSpPr>
            <p:cNvPr id="264" name="Gerade Verbindung mit Pfeil 263">
              <a:extLst>
                <a:ext uri="{FF2B5EF4-FFF2-40B4-BE49-F238E27FC236}">
                  <a16:creationId xmlns:a16="http://schemas.microsoft.com/office/drawing/2014/main" id="{95247A52-F3A7-4247-9D3E-421C3AAC01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36549" y="10810292"/>
              <a:ext cx="2315617" cy="19548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Gerade Verbindung mit Pfeil 265">
              <a:extLst>
                <a:ext uri="{FF2B5EF4-FFF2-40B4-BE49-F238E27FC236}">
                  <a16:creationId xmlns:a16="http://schemas.microsoft.com/office/drawing/2014/main" id="{0EDF1DA7-216E-4376-A5A4-41DEEFF4291E}"/>
                </a:ext>
              </a:extLst>
            </p:cNvPr>
            <p:cNvCxnSpPr>
              <a:cxnSpLocks/>
            </p:cNvCxnSpPr>
            <p:nvPr/>
          </p:nvCxnSpPr>
          <p:spPr>
            <a:xfrm>
              <a:off x="32904543" y="19726843"/>
              <a:ext cx="2357132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Gerade Verbindung mit Pfeil 269">
              <a:extLst>
                <a:ext uri="{FF2B5EF4-FFF2-40B4-BE49-F238E27FC236}">
                  <a16:creationId xmlns:a16="http://schemas.microsoft.com/office/drawing/2014/main" id="{A2C97319-58CF-4A0E-92F6-413D8778694C}"/>
                </a:ext>
              </a:extLst>
            </p:cNvPr>
            <p:cNvCxnSpPr>
              <a:cxnSpLocks/>
              <a:stCxn id="118" idx="3"/>
            </p:cNvCxnSpPr>
            <p:nvPr/>
          </p:nvCxnSpPr>
          <p:spPr>
            <a:xfrm>
              <a:off x="30877599" y="14262136"/>
              <a:ext cx="2026944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FB7BB95-C50D-4111-B42C-C84E9BE65727}"/>
              </a:ext>
            </a:extLst>
          </p:cNvPr>
          <p:cNvGrpSpPr/>
          <p:nvPr/>
        </p:nvGrpSpPr>
        <p:grpSpPr>
          <a:xfrm>
            <a:off x="30863956" y="11471119"/>
            <a:ext cx="4397719" cy="9133824"/>
            <a:chOff x="30863956" y="11471119"/>
            <a:chExt cx="4397719" cy="9133824"/>
          </a:xfrm>
        </p:grpSpPr>
        <p:cxnSp>
          <p:nvCxnSpPr>
            <p:cNvPr id="273" name="Gerade Verbindung mit Pfeil 272">
              <a:extLst>
                <a:ext uri="{FF2B5EF4-FFF2-40B4-BE49-F238E27FC236}">
                  <a16:creationId xmlns:a16="http://schemas.microsoft.com/office/drawing/2014/main" id="{273BED14-D0C8-4C2B-A344-B84B75993913}"/>
                </a:ext>
              </a:extLst>
            </p:cNvPr>
            <p:cNvCxnSpPr>
              <a:cxnSpLocks/>
            </p:cNvCxnSpPr>
            <p:nvPr/>
          </p:nvCxnSpPr>
          <p:spPr>
            <a:xfrm>
              <a:off x="33356767" y="11504773"/>
              <a:ext cx="1904908" cy="1459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Gerade Verbindung mit Pfeil 275">
              <a:extLst>
                <a:ext uri="{FF2B5EF4-FFF2-40B4-BE49-F238E27FC236}">
                  <a16:creationId xmlns:a16="http://schemas.microsoft.com/office/drawing/2014/main" id="{81AD4713-D87F-4D5E-A1E2-8656B3E4DEE3}"/>
                </a:ext>
              </a:extLst>
            </p:cNvPr>
            <p:cNvCxnSpPr>
              <a:cxnSpLocks/>
            </p:cNvCxnSpPr>
            <p:nvPr/>
          </p:nvCxnSpPr>
          <p:spPr>
            <a:xfrm>
              <a:off x="33388314" y="20577647"/>
              <a:ext cx="1863852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Gerade Verbindung mit Pfeil 276">
              <a:extLst>
                <a:ext uri="{FF2B5EF4-FFF2-40B4-BE49-F238E27FC236}">
                  <a16:creationId xmlns:a16="http://schemas.microsoft.com/office/drawing/2014/main" id="{F33B8D4A-140C-4BC3-97B7-ED61672230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378805" y="11471119"/>
              <a:ext cx="18114" cy="9133824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Gerade Verbindung mit Pfeil 279">
              <a:extLst>
                <a:ext uri="{FF2B5EF4-FFF2-40B4-BE49-F238E27FC236}">
                  <a16:creationId xmlns:a16="http://schemas.microsoft.com/office/drawing/2014/main" id="{7FDF767D-29FD-42CC-A688-8CA82FF78D4D}"/>
                </a:ext>
              </a:extLst>
            </p:cNvPr>
            <p:cNvCxnSpPr>
              <a:cxnSpLocks/>
            </p:cNvCxnSpPr>
            <p:nvPr/>
          </p:nvCxnSpPr>
          <p:spPr>
            <a:xfrm>
              <a:off x="30863956" y="18528964"/>
              <a:ext cx="2532962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48F52F8-CD67-4703-8A75-D62DDC6305B2}"/>
              </a:ext>
            </a:extLst>
          </p:cNvPr>
          <p:cNvGrpSpPr/>
          <p:nvPr/>
        </p:nvGrpSpPr>
        <p:grpSpPr>
          <a:xfrm>
            <a:off x="31029480" y="12004799"/>
            <a:ext cx="4248985" cy="14718711"/>
            <a:chOff x="31029480" y="12004799"/>
            <a:chExt cx="4248985" cy="14718711"/>
          </a:xfrm>
        </p:grpSpPr>
        <p:cxnSp>
          <p:nvCxnSpPr>
            <p:cNvPr id="290" name="Gerade Verbindung mit Pfeil 289">
              <a:extLst>
                <a:ext uri="{FF2B5EF4-FFF2-40B4-BE49-F238E27FC236}">
                  <a16:creationId xmlns:a16="http://schemas.microsoft.com/office/drawing/2014/main" id="{ED2C752F-AF5A-4277-89C9-A935173C3B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66705" y="12022236"/>
              <a:ext cx="1511760" cy="15699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Gerade Verbindung mit Pfeil 290">
              <a:extLst>
                <a:ext uri="{FF2B5EF4-FFF2-40B4-BE49-F238E27FC236}">
                  <a16:creationId xmlns:a16="http://schemas.microsoft.com/office/drawing/2014/main" id="{F395417F-7C5D-4A70-9344-643D9D33054A}"/>
                </a:ext>
              </a:extLst>
            </p:cNvPr>
            <p:cNvCxnSpPr>
              <a:cxnSpLocks/>
            </p:cNvCxnSpPr>
            <p:nvPr/>
          </p:nvCxnSpPr>
          <p:spPr>
            <a:xfrm>
              <a:off x="31029480" y="26703528"/>
              <a:ext cx="2737225" cy="0"/>
            </a:xfrm>
            <a:prstGeom prst="straightConnector1">
              <a:avLst/>
            </a:prstGeom>
            <a:ln w="5715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Gerade Verbindung mit Pfeil 293">
              <a:extLst>
                <a:ext uri="{FF2B5EF4-FFF2-40B4-BE49-F238E27FC236}">
                  <a16:creationId xmlns:a16="http://schemas.microsoft.com/office/drawing/2014/main" id="{F8AE3DE6-A166-425A-8366-D7CE6A769010}"/>
                </a:ext>
              </a:extLst>
            </p:cNvPr>
            <p:cNvCxnSpPr>
              <a:cxnSpLocks/>
            </p:cNvCxnSpPr>
            <p:nvPr/>
          </p:nvCxnSpPr>
          <p:spPr>
            <a:xfrm>
              <a:off x="33753057" y="12004799"/>
              <a:ext cx="0" cy="14718711"/>
            </a:xfrm>
            <a:prstGeom prst="straightConnector1">
              <a:avLst/>
            </a:prstGeom>
            <a:ln w="5715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9" name="Verbinder: gewinkelt 88">
            <a:extLst>
              <a:ext uri="{FF2B5EF4-FFF2-40B4-BE49-F238E27FC236}">
                <a16:creationId xmlns:a16="http://schemas.microsoft.com/office/drawing/2014/main" id="{154A1998-AA9E-4F46-BCBA-0B728659A1C4}"/>
              </a:ext>
            </a:extLst>
          </p:cNvPr>
          <p:cNvCxnSpPr>
            <a:cxnSpLocks/>
            <a:stCxn id="136" idx="3"/>
            <a:endCxn id="480" idx="0"/>
          </p:cNvCxnSpPr>
          <p:nvPr/>
        </p:nvCxnSpPr>
        <p:spPr>
          <a:xfrm>
            <a:off x="39468193" y="11040396"/>
            <a:ext cx="622334" cy="2465944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Verbinder: gewinkelt 329">
            <a:extLst>
              <a:ext uri="{FF2B5EF4-FFF2-40B4-BE49-F238E27FC236}">
                <a16:creationId xmlns:a16="http://schemas.microsoft.com/office/drawing/2014/main" id="{5C69B652-F881-429B-AC88-FD3D989AF810}"/>
              </a:ext>
            </a:extLst>
          </p:cNvPr>
          <p:cNvCxnSpPr>
            <a:cxnSpLocks/>
            <a:stCxn id="139" idx="3"/>
            <a:endCxn id="480" idx="2"/>
          </p:cNvCxnSpPr>
          <p:nvPr/>
        </p:nvCxnSpPr>
        <p:spPr>
          <a:xfrm flipV="1">
            <a:off x="39473082" y="17549170"/>
            <a:ext cx="617445" cy="2510977"/>
          </a:xfrm>
          <a:prstGeom prst="bentConnector2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366675A-C97A-4F36-B309-8B5F335B01C6}"/>
              </a:ext>
            </a:extLst>
          </p:cNvPr>
          <p:cNvGrpSpPr/>
          <p:nvPr/>
        </p:nvGrpSpPr>
        <p:grpSpPr>
          <a:xfrm>
            <a:off x="12277109" y="3610099"/>
            <a:ext cx="12822122" cy="8028198"/>
            <a:chOff x="12277109" y="3610099"/>
            <a:chExt cx="12822122" cy="8028198"/>
          </a:xfrm>
        </p:grpSpPr>
        <p:sp>
          <p:nvSpPr>
            <p:cNvPr id="127" name="Rechteck: abgerundete Ecken 126">
              <a:extLst>
                <a:ext uri="{FF2B5EF4-FFF2-40B4-BE49-F238E27FC236}">
                  <a16:creationId xmlns:a16="http://schemas.microsoft.com/office/drawing/2014/main" id="{6C72800B-0613-49E2-A064-41A91BBC3D45}"/>
                </a:ext>
              </a:extLst>
            </p:cNvPr>
            <p:cNvSpPr/>
            <p:nvPr/>
          </p:nvSpPr>
          <p:spPr>
            <a:xfrm>
              <a:off x="12277109" y="3610099"/>
              <a:ext cx="6825914" cy="2010404"/>
            </a:xfrm>
            <a:prstGeom prst="round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70950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O1: 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LWM is positioned as a regional flag-ship </a:t>
              </a:r>
              <a:r>
                <a:rPr kumimoji="0" lang="en-US" sz="2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programme</a:t>
              </a:r>
              <a:r>
                <a:rPr kumimoji="0" lang="en-US" sz="2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 in Eastern Africa </a:t>
              </a:r>
              <a:endPara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8" name="Rechteck: abgerundete Ecken 127">
              <a:extLst>
                <a:ext uri="{FF2B5EF4-FFF2-40B4-BE49-F238E27FC236}">
                  <a16:creationId xmlns:a16="http://schemas.microsoft.com/office/drawing/2014/main" id="{5ECEBBFA-F170-4035-9B1D-2A95F964CA6F}"/>
                </a:ext>
              </a:extLst>
            </p:cNvPr>
            <p:cNvSpPr/>
            <p:nvPr/>
          </p:nvSpPr>
          <p:spPr>
            <a:xfrm>
              <a:off x="12277109" y="6226687"/>
              <a:ext cx="6825914" cy="2520000"/>
            </a:xfrm>
            <a:prstGeom prst="round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70950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O2: </a:t>
              </a:r>
              <a:r>
                <a:rPr lang="en-US" sz="2600" kern="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AEEM is extended to an Eastern African joint degree master’s </a:t>
              </a:r>
              <a:r>
                <a:rPr lang="en-US" sz="2600" kern="0" dirty="0" err="1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programme</a:t>
              </a:r>
              <a:r>
                <a:rPr lang="en-US" sz="2600" kern="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, implemented by Addis Ababa University, Bahir Dar University, EIAR-NFALRC and Egerton University </a:t>
              </a:r>
              <a:endPara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9" name="Rechteck: abgerundete Ecken 128">
              <a:extLst>
                <a:ext uri="{FF2B5EF4-FFF2-40B4-BE49-F238E27FC236}">
                  <a16:creationId xmlns:a16="http://schemas.microsoft.com/office/drawing/2014/main" id="{0178210C-EAA3-42E3-8492-2ABE7CCF3D69}"/>
                </a:ext>
              </a:extLst>
            </p:cNvPr>
            <p:cNvSpPr/>
            <p:nvPr/>
          </p:nvSpPr>
          <p:spPr>
            <a:xfrm>
              <a:off x="12277109" y="9118297"/>
              <a:ext cx="6825914" cy="2520000"/>
            </a:xfrm>
            <a:prstGeom prst="round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70950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cs typeface="Segoe UI" panose="020B0502040204020203" pitchFamily="34" charset="0"/>
                </a:rPr>
                <a:t>O3: </a:t>
              </a:r>
              <a:r>
                <a:rPr lang="en-US" sz="2600" kern="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LWM and AEEM </a:t>
              </a:r>
              <a:r>
                <a:rPr lang="en-US" sz="2600" kern="0" dirty="0" err="1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programmes</a:t>
              </a:r>
              <a:r>
                <a:rPr lang="en-US" sz="2600" kern="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follow international standards to ensure a high quality (i.e., Bologna &amp; following declarations, skill-oriented curriculum, student </a:t>
              </a:r>
              <a:r>
                <a:rPr lang="en-US" sz="2600" kern="0" dirty="0" err="1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centred</a:t>
              </a:r>
              <a:r>
                <a:rPr lang="en-US" sz="2600" kern="0" dirty="0">
                  <a:solidFill>
                    <a:prstClr val="black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teaching approach)</a:t>
              </a:r>
              <a:endParaRPr kumimoji="0" lang="en-GB" sz="2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cxnSp>
          <p:nvCxnSpPr>
            <p:cNvPr id="100" name="Gerade Verbindung mit Pfeil 99">
              <a:extLst>
                <a:ext uri="{FF2B5EF4-FFF2-40B4-BE49-F238E27FC236}">
                  <a16:creationId xmlns:a16="http://schemas.microsoft.com/office/drawing/2014/main" id="{3FFDDDC3-C147-4DE1-9ACD-779E91E8A02D}"/>
                </a:ext>
              </a:extLst>
            </p:cNvPr>
            <p:cNvCxnSpPr>
              <a:cxnSpLocks/>
              <a:endCxn id="473" idx="1"/>
            </p:cNvCxnSpPr>
            <p:nvPr/>
          </p:nvCxnSpPr>
          <p:spPr>
            <a:xfrm>
              <a:off x="19917300" y="6412242"/>
              <a:ext cx="5181931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9A5A6767-C20B-4C52-BEBE-CEEBEE802906}"/>
                </a:ext>
              </a:extLst>
            </p:cNvPr>
            <p:cNvCxnSpPr>
              <a:cxnSpLocks/>
            </p:cNvCxnSpPr>
            <p:nvPr/>
          </p:nvCxnSpPr>
          <p:spPr>
            <a:xfrm>
              <a:off x="19111929" y="4176212"/>
              <a:ext cx="82894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5D506C05-F054-4E0D-8869-ED303D752ADE}"/>
                </a:ext>
              </a:extLst>
            </p:cNvPr>
            <p:cNvCxnSpPr>
              <a:cxnSpLocks/>
            </p:cNvCxnSpPr>
            <p:nvPr/>
          </p:nvCxnSpPr>
          <p:spPr>
            <a:xfrm>
              <a:off x="19105259" y="6876665"/>
              <a:ext cx="828940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F6924203-6539-4301-BD6A-601AC5114D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17300" y="4176213"/>
              <a:ext cx="10654" cy="6316384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CCC70DC-A2A8-479D-8A77-45EEC6DE23C3}"/>
              </a:ext>
            </a:extLst>
          </p:cNvPr>
          <p:cNvGrpSpPr/>
          <p:nvPr/>
        </p:nvGrpSpPr>
        <p:grpSpPr>
          <a:xfrm>
            <a:off x="19107477" y="7292826"/>
            <a:ext cx="6040879" cy="11079548"/>
            <a:chOff x="19107477" y="7292826"/>
            <a:chExt cx="6040879" cy="11079548"/>
          </a:xfrm>
        </p:grpSpPr>
        <p:cxnSp>
          <p:nvCxnSpPr>
            <p:cNvPr id="113" name="Gerade Verbindung mit Pfeil 112">
              <a:extLst>
                <a:ext uri="{FF2B5EF4-FFF2-40B4-BE49-F238E27FC236}">
                  <a16:creationId xmlns:a16="http://schemas.microsoft.com/office/drawing/2014/main" id="{8A4496E5-4FBF-45E8-942F-EC3F7D5DAB4F}"/>
                </a:ext>
              </a:extLst>
            </p:cNvPr>
            <p:cNvCxnSpPr>
              <a:cxnSpLocks/>
              <a:endCxn id="117" idx="1"/>
            </p:cNvCxnSpPr>
            <p:nvPr/>
          </p:nvCxnSpPr>
          <p:spPr>
            <a:xfrm flipV="1">
              <a:off x="20563443" y="10344011"/>
              <a:ext cx="4584913" cy="34304"/>
            </a:xfrm>
            <a:prstGeom prst="straightConnector1">
              <a:avLst/>
            </a:prstGeom>
            <a:ln w="57150">
              <a:solidFill>
                <a:srgbClr val="92D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6" name="Gerade Verbindung mit Pfeil 115">
              <a:extLst>
                <a:ext uri="{FF2B5EF4-FFF2-40B4-BE49-F238E27FC236}">
                  <a16:creationId xmlns:a16="http://schemas.microsoft.com/office/drawing/2014/main" id="{C1EEA8A2-04FB-47D2-8FBD-872BA20BD12E}"/>
                </a:ext>
              </a:extLst>
            </p:cNvPr>
            <p:cNvCxnSpPr>
              <a:cxnSpLocks/>
            </p:cNvCxnSpPr>
            <p:nvPr/>
          </p:nvCxnSpPr>
          <p:spPr>
            <a:xfrm>
              <a:off x="19124309" y="7310859"/>
              <a:ext cx="1418797" cy="8549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7" name="Gerade Verbindung mit Pfeil 136">
              <a:extLst>
                <a:ext uri="{FF2B5EF4-FFF2-40B4-BE49-F238E27FC236}">
                  <a16:creationId xmlns:a16="http://schemas.microsoft.com/office/drawing/2014/main" id="{E3A98D6C-D9F7-413C-B269-2BDDBDA0F989}"/>
                </a:ext>
              </a:extLst>
            </p:cNvPr>
            <p:cNvCxnSpPr>
              <a:cxnSpLocks/>
            </p:cNvCxnSpPr>
            <p:nvPr/>
          </p:nvCxnSpPr>
          <p:spPr>
            <a:xfrm>
              <a:off x="19111930" y="12702358"/>
              <a:ext cx="1431985" cy="0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0" name="Gerade Verbindung mit Pfeil 139">
              <a:extLst>
                <a:ext uri="{FF2B5EF4-FFF2-40B4-BE49-F238E27FC236}">
                  <a16:creationId xmlns:a16="http://schemas.microsoft.com/office/drawing/2014/main" id="{C99CE858-A44B-4C27-B172-50D0768AA20D}"/>
                </a:ext>
              </a:extLst>
            </p:cNvPr>
            <p:cNvCxnSpPr>
              <a:cxnSpLocks/>
              <a:stCxn id="149" idx="3"/>
            </p:cNvCxnSpPr>
            <p:nvPr/>
          </p:nvCxnSpPr>
          <p:spPr>
            <a:xfrm>
              <a:off x="19107477" y="16125603"/>
              <a:ext cx="1447087" cy="0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6" name="Gerade Verbindung mit Pfeil 145">
              <a:extLst>
                <a:ext uri="{FF2B5EF4-FFF2-40B4-BE49-F238E27FC236}">
                  <a16:creationId xmlns:a16="http://schemas.microsoft.com/office/drawing/2014/main" id="{BBAA6BFB-61A9-4FA7-B646-55B16DBDEA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11930" y="18361366"/>
              <a:ext cx="1431985" cy="11008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8" name="Gerade Verbindung mit Pfeil 147">
              <a:extLst>
                <a:ext uri="{FF2B5EF4-FFF2-40B4-BE49-F238E27FC236}">
                  <a16:creationId xmlns:a16="http://schemas.microsoft.com/office/drawing/2014/main" id="{EC0B3A6C-F86F-46BC-83E3-76D065B9ED84}"/>
                </a:ext>
              </a:extLst>
            </p:cNvPr>
            <p:cNvCxnSpPr>
              <a:cxnSpLocks/>
            </p:cNvCxnSpPr>
            <p:nvPr/>
          </p:nvCxnSpPr>
          <p:spPr>
            <a:xfrm>
              <a:off x="20554564" y="7292826"/>
              <a:ext cx="8879" cy="11079548"/>
            </a:xfrm>
            <a:prstGeom prst="straightConnector1">
              <a:avLst/>
            </a:prstGeom>
            <a:ln w="57150">
              <a:solidFill>
                <a:srgbClr val="92D050"/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B21AB32-2AE7-430A-B4D1-AF73C90E2D69}"/>
              </a:ext>
            </a:extLst>
          </p:cNvPr>
          <p:cNvGrpSpPr/>
          <p:nvPr/>
        </p:nvGrpSpPr>
        <p:grpSpPr>
          <a:xfrm>
            <a:off x="19082116" y="4593307"/>
            <a:ext cx="6079883" cy="19051359"/>
            <a:chOff x="19082116" y="4593307"/>
            <a:chExt cx="6079883" cy="19051359"/>
          </a:xfrm>
        </p:grpSpPr>
        <p:cxnSp>
          <p:nvCxnSpPr>
            <p:cNvPr id="161" name="Gerade Verbindung mit Pfeil 160">
              <a:extLst>
                <a:ext uri="{FF2B5EF4-FFF2-40B4-BE49-F238E27FC236}">
                  <a16:creationId xmlns:a16="http://schemas.microsoft.com/office/drawing/2014/main" id="{E9A1F7C0-44B2-4699-8E3E-ABFE50B9AB5F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>
              <a:off x="21263089" y="14262136"/>
              <a:ext cx="3898910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Gerade Verbindung mit Pfeil 163">
              <a:extLst>
                <a:ext uri="{FF2B5EF4-FFF2-40B4-BE49-F238E27FC236}">
                  <a16:creationId xmlns:a16="http://schemas.microsoft.com/office/drawing/2014/main" id="{97661C64-CF2E-4795-B354-56DC4F1892B2}"/>
                </a:ext>
              </a:extLst>
            </p:cNvPr>
            <p:cNvCxnSpPr>
              <a:cxnSpLocks/>
            </p:cNvCxnSpPr>
            <p:nvPr/>
          </p:nvCxnSpPr>
          <p:spPr>
            <a:xfrm>
              <a:off x="19111929" y="4593307"/>
              <a:ext cx="215152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Gerade Verbindung mit Pfeil 164">
              <a:extLst>
                <a:ext uri="{FF2B5EF4-FFF2-40B4-BE49-F238E27FC236}">
                  <a16:creationId xmlns:a16="http://schemas.microsoft.com/office/drawing/2014/main" id="{58E31C58-823B-4CB2-9820-07865E1B82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51031" y="4593307"/>
              <a:ext cx="12428" cy="19051359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Gerade Verbindung mit Pfeil 170">
              <a:extLst>
                <a:ext uri="{FF2B5EF4-FFF2-40B4-BE49-F238E27FC236}">
                  <a16:creationId xmlns:a16="http://schemas.microsoft.com/office/drawing/2014/main" id="{5904C36C-70A7-44EE-A0B6-EF15936D88FE}"/>
                </a:ext>
              </a:extLst>
            </p:cNvPr>
            <p:cNvCxnSpPr>
              <a:cxnSpLocks/>
            </p:cNvCxnSpPr>
            <p:nvPr/>
          </p:nvCxnSpPr>
          <p:spPr>
            <a:xfrm>
              <a:off x="19082116" y="7790065"/>
              <a:ext cx="215152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Gerade Verbindung mit Pfeil 183">
              <a:extLst>
                <a:ext uri="{FF2B5EF4-FFF2-40B4-BE49-F238E27FC236}">
                  <a16:creationId xmlns:a16="http://schemas.microsoft.com/office/drawing/2014/main" id="{BDF48D8D-79CE-4C95-B02A-7DB953484EDB}"/>
                </a:ext>
              </a:extLst>
            </p:cNvPr>
            <p:cNvCxnSpPr>
              <a:cxnSpLocks/>
            </p:cNvCxnSpPr>
            <p:nvPr/>
          </p:nvCxnSpPr>
          <p:spPr>
            <a:xfrm>
              <a:off x="19111929" y="9886354"/>
              <a:ext cx="215152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Gerade Verbindung mit Pfeil 185">
              <a:extLst>
                <a:ext uri="{FF2B5EF4-FFF2-40B4-BE49-F238E27FC236}">
                  <a16:creationId xmlns:a16="http://schemas.microsoft.com/office/drawing/2014/main" id="{51412E1D-F74A-4586-A86D-EDCD215822DD}"/>
                </a:ext>
              </a:extLst>
            </p:cNvPr>
            <p:cNvCxnSpPr>
              <a:cxnSpLocks/>
            </p:cNvCxnSpPr>
            <p:nvPr/>
          </p:nvCxnSpPr>
          <p:spPr>
            <a:xfrm>
              <a:off x="19088360" y="20714599"/>
              <a:ext cx="215152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Gerade Verbindung mit Pfeil 186">
              <a:extLst>
                <a:ext uri="{FF2B5EF4-FFF2-40B4-BE49-F238E27FC236}">
                  <a16:creationId xmlns:a16="http://schemas.microsoft.com/office/drawing/2014/main" id="{AE4D79E5-9244-4EDB-87C1-63FB58FFE476}"/>
                </a:ext>
              </a:extLst>
            </p:cNvPr>
            <p:cNvCxnSpPr>
              <a:cxnSpLocks/>
              <a:stCxn id="173" idx="3"/>
            </p:cNvCxnSpPr>
            <p:nvPr/>
          </p:nvCxnSpPr>
          <p:spPr>
            <a:xfrm>
              <a:off x="19099872" y="23644666"/>
              <a:ext cx="2151159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76A6584-05E0-42EC-8691-0D1BC9C70FF8}"/>
              </a:ext>
            </a:extLst>
          </p:cNvPr>
          <p:cNvGrpSpPr/>
          <p:nvPr/>
        </p:nvGrpSpPr>
        <p:grpSpPr>
          <a:xfrm>
            <a:off x="19081052" y="4932792"/>
            <a:ext cx="6094588" cy="20955659"/>
            <a:chOff x="19081052" y="4932792"/>
            <a:chExt cx="6094588" cy="20955659"/>
          </a:xfrm>
        </p:grpSpPr>
        <p:cxnSp>
          <p:nvCxnSpPr>
            <p:cNvPr id="189" name="Gerade Verbindung mit Pfeil 188">
              <a:extLst>
                <a:ext uri="{FF2B5EF4-FFF2-40B4-BE49-F238E27FC236}">
                  <a16:creationId xmlns:a16="http://schemas.microsoft.com/office/drawing/2014/main" id="{E60F6225-2594-4FF0-8286-5CD8B86BCCF4}"/>
                </a:ext>
              </a:extLst>
            </p:cNvPr>
            <p:cNvCxnSpPr>
              <a:cxnSpLocks/>
              <a:endCxn id="121" idx="1"/>
            </p:cNvCxnSpPr>
            <p:nvPr/>
          </p:nvCxnSpPr>
          <p:spPr>
            <a:xfrm>
              <a:off x="21917476" y="18528964"/>
              <a:ext cx="3258164" cy="17309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Gerade Verbindung mit Pfeil 191">
              <a:extLst>
                <a:ext uri="{FF2B5EF4-FFF2-40B4-BE49-F238E27FC236}">
                  <a16:creationId xmlns:a16="http://schemas.microsoft.com/office/drawing/2014/main" id="{8FDAC824-DA65-459F-8E2B-7C0A658401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893907" y="4932792"/>
              <a:ext cx="30242" cy="20952765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Gerade Verbindung mit Pfeil 199">
              <a:extLst>
                <a:ext uri="{FF2B5EF4-FFF2-40B4-BE49-F238E27FC236}">
                  <a16:creationId xmlns:a16="http://schemas.microsoft.com/office/drawing/2014/main" id="{AA22C5D5-2653-47C1-B85F-B6314E5D7D71}"/>
                </a:ext>
              </a:extLst>
            </p:cNvPr>
            <p:cNvCxnSpPr>
              <a:cxnSpLocks/>
            </p:cNvCxnSpPr>
            <p:nvPr/>
          </p:nvCxnSpPr>
          <p:spPr>
            <a:xfrm>
              <a:off x="19111929" y="4965770"/>
              <a:ext cx="2805547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Gerade Verbindung mit Pfeil 202">
              <a:extLst>
                <a:ext uri="{FF2B5EF4-FFF2-40B4-BE49-F238E27FC236}">
                  <a16:creationId xmlns:a16="http://schemas.microsoft.com/office/drawing/2014/main" id="{A0A086AF-3E1C-4967-A94E-9006372D32C6}"/>
                </a:ext>
              </a:extLst>
            </p:cNvPr>
            <p:cNvCxnSpPr>
              <a:cxnSpLocks/>
            </p:cNvCxnSpPr>
            <p:nvPr/>
          </p:nvCxnSpPr>
          <p:spPr>
            <a:xfrm>
              <a:off x="19103021" y="8317024"/>
              <a:ext cx="2805547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Gerade Verbindung mit Pfeil 203">
              <a:extLst>
                <a:ext uri="{FF2B5EF4-FFF2-40B4-BE49-F238E27FC236}">
                  <a16:creationId xmlns:a16="http://schemas.microsoft.com/office/drawing/2014/main" id="{3586106E-8BDB-4553-82F0-E066FE40A879}"/>
                </a:ext>
              </a:extLst>
            </p:cNvPr>
            <p:cNvCxnSpPr>
              <a:cxnSpLocks/>
            </p:cNvCxnSpPr>
            <p:nvPr/>
          </p:nvCxnSpPr>
          <p:spPr>
            <a:xfrm>
              <a:off x="19088360" y="13124424"/>
              <a:ext cx="2805547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Gerade Verbindung mit Pfeil 204">
              <a:extLst>
                <a:ext uri="{FF2B5EF4-FFF2-40B4-BE49-F238E27FC236}">
                  <a16:creationId xmlns:a16="http://schemas.microsoft.com/office/drawing/2014/main" id="{A3F16C3F-86C8-4DD0-997C-8D28548F8311}"/>
                </a:ext>
              </a:extLst>
            </p:cNvPr>
            <p:cNvCxnSpPr>
              <a:cxnSpLocks/>
              <a:stCxn id="180" idx="3"/>
            </p:cNvCxnSpPr>
            <p:nvPr/>
          </p:nvCxnSpPr>
          <p:spPr>
            <a:xfrm flipV="1">
              <a:off x="19081052" y="25885557"/>
              <a:ext cx="2836706" cy="2894"/>
            </a:xfrm>
            <a:prstGeom prst="straightConnector1">
              <a:avLst/>
            </a:prstGeom>
            <a:ln w="57150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89450B40-046C-4263-B1DA-3B28C263CD64}"/>
              </a:ext>
            </a:extLst>
          </p:cNvPr>
          <p:cNvGrpSpPr/>
          <p:nvPr/>
        </p:nvGrpSpPr>
        <p:grpSpPr>
          <a:xfrm>
            <a:off x="19088360" y="13617265"/>
            <a:ext cx="6135589" cy="9181989"/>
            <a:chOff x="19088360" y="13617265"/>
            <a:chExt cx="6135589" cy="9181989"/>
          </a:xfrm>
        </p:grpSpPr>
        <p:cxnSp>
          <p:nvCxnSpPr>
            <p:cNvPr id="147" name="Gerade Verbindung mit Pfeil 146">
              <a:extLst>
                <a:ext uri="{FF2B5EF4-FFF2-40B4-BE49-F238E27FC236}">
                  <a16:creationId xmlns:a16="http://schemas.microsoft.com/office/drawing/2014/main" id="{A6114BEC-A96D-4FE2-831C-3DD58EA059D8}"/>
                </a:ext>
              </a:extLst>
            </p:cNvPr>
            <p:cNvCxnSpPr>
              <a:cxnSpLocks/>
              <a:endCxn id="122" idx="1"/>
            </p:cNvCxnSpPr>
            <p:nvPr/>
          </p:nvCxnSpPr>
          <p:spPr>
            <a:xfrm flipV="1">
              <a:off x="22620591" y="22791830"/>
              <a:ext cx="2603358" cy="3712"/>
            </a:xfrm>
            <a:prstGeom prst="straightConnector1">
              <a:avLst/>
            </a:prstGeom>
            <a:ln w="5715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Gerade Verbindung mit Pfeil 208">
              <a:extLst>
                <a:ext uri="{FF2B5EF4-FFF2-40B4-BE49-F238E27FC236}">
                  <a16:creationId xmlns:a16="http://schemas.microsoft.com/office/drawing/2014/main" id="{14FA00D4-07AC-407F-8463-BA7EE4348E25}"/>
                </a:ext>
              </a:extLst>
            </p:cNvPr>
            <p:cNvCxnSpPr>
              <a:cxnSpLocks/>
            </p:cNvCxnSpPr>
            <p:nvPr/>
          </p:nvCxnSpPr>
          <p:spPr>
            <a:xfrm>
              <a:off x="19088360" y="21275471"/>
              <a:ext cx="3532231" cy="12917"/>
            </a:xfrm>
            <a:prstGeom prst="straightConnector1">
              <a:avLst/>
            </a:prstGeom>
            <a:ln w="57150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Gerade Verbindung mit Pfeil 209">
              <a:extLst>
                <a:ext uri="{FF2B5EF4-FFF2-40B4-BE49-F238E27FC236}">
                  <a16:creationId xmlns:a16="http://schemas.microsoft.com/office/drawing/2014/main" id="{07B8B920-249C-43A5-A9B5-3185FBDE21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641532" y="13630182"/>
              <a:ext cx="10754" cy="9169072"/>
            </a:xfrm>
            <a:prstGeom prst="straightConnector1">
              <a:avLst/>
            </a:prstGeom>
            <a:ln w="57150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Gerade Verbindung mit Pfeil 212">
              <a:extLst>
                <a:ext uri="{FF2B5EF4-FFF2-40B4-BE49-F238E27FC236}">
                  <a16:creationId xmlns:a16="http://schemas.microsoft.com/office/drawing/2014/main" id="{3CB8EAA9-3075-42DF-B84F-7D27C8CF611D}"/>
                </a:ext>
              </a:extLst>
            </p:cNvPr>
            <p:cNvCxnSpPr>
              <a:cxnSpLocks/>
            </p:cNvCxnSpPr>
            <p:nvPr/>
          </p:nvCxnSpPr>
          <p:spPr>
            <a:xfrm>
              <a:off x="19120055" y="13617265"/>
              <a:ext cx="3532231" cy="12917"/>
            </a:xfrm>
            <a:prstGeom prst="straightConnector1">
              <a:avLst/>
            </a:prstGeom>
            <a:ln w="57150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09EA295C-7717-47CB-8C81-7FDF5EBF4A55}"/>
              </a:ext>
            </a:extLst>
          </p:cNvPr>
          <p:cNvGrpSpPr/>
          <p:nvPr/>
        </p:nvGrpSpPr>
        <p:grpSpPr>
          <a:xfrm>
            <a:off x="19082116" y="13967082"/>
            <a:ext cx="6231764" cy="14551107"/>
            <a:chOff x="19082116" y="13967082"/>
            <a:chExt cx="6231764" cy="14551107"/>
          </a:xfrm>
        </p:grpSpPr>
        <p:cxnSp>
          <p:nvCxnSpPr>
            <p:cNvPr id="158" name="Gerade Verbindung mit Pfeil 157">
              <a:extLst>
                <a:ext uri="{FF2B5EF4-FFF2-40B4-BE49-F238E27FC236}">
                  <a16:creationId xmlns:a16="http://schemas.microsoft.com/office/drawing/2014/main" id="{678D1E7A-06E3-46DE-9AB6-744944CC9A8A}"/>
                </a:ext>
              </a:extLst>
            </p:cNvPr>
            <p:cNvCxnSpPr>
              <a:cxnSpLocks/>
              <a:endCxn id="123" idx="1"/>
            </p:cNvCxnSpPr>
            <p:nvPr/>
          </p:nvCxnSpPr>
          <p:spPr>
            <a:xfrm>
              <a:off x="23721648" y="26603475"/>
              <a:ext cx="1592232" cy="0"/>
            </a:xfrm>
            <a:prstGeom prst="straightConnector1">
              <a:avLst/>
            </a:prstGeom>
            <a:ln w="571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Gerade Verbindung mit Pfeil 215">
              <a:extLst>
                <a:ext uri="{FF2B5EF4-FFF2-40B4-BE49-F238E27FC236}">
                  <a16:creationId xmlns:a16="http://schemas.microsoft.com/office/drawing/2014/main" id="{650EC0F1-9422-4E21-BFA6-5A7DD6529E56}"/>
                </a:ext>
              </a:extLst>
            </p:cNvPr>
            <p:cNvCxnSpPr>
              <a:cxnSpLocks/>
              <a:stCxn id="208" idx="3"/>
            </p:cNvCxnSpPr>
            <p:nvPr/>
          </p:nvCxnSpPr>
          <p:spPr>
            <a:xfrm>
              <a:off x="19082116" y="28456263"/>
              <a:ext cx="4639532" cy="13374"/>
            </a:xfrm>
            <a:prstGeom prst="straightConnector1">
              <a:avLst/>
            </a:prstGeom>
            <a:ln w="5715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Gerade Verbindung mit Pfeil 218">
              <a:extLst>
                <a:ext uri="{FF2B5EF4-FFF2-40B4-BE49-F238E27FC236}">
                  <a16:creationId xmlns:a16="http://schemas.microsoft.com/office/drawing/2014/main" id="{27B76434-3EB6-4A45-86A7-06B37F4EFB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21650" y="13967082"/>
              <a:ext cx="80470" cy="14551107"/>
            </a:xfrm>
            <a:prstGeom prst="straightConnector1">
              <a:avLst/>
            </a:prstGeom>
            <a:ln w="5715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Gerade Verbindung mit Pfeil 224">
              <a:extLst>
                <a:ext uri="{FF2B5EF4-FFF2-40B4-BE49-F238E27FC236}">
                  <a16:creationId xmlns:a16="http://schemas.microsoft.com/office/drawing/2014/main" id="{6C918E4F-2735-406E-86DE-362E86113EFA}"/>
                </a:ext>
              </a:extLst>
            </p:cNvPr>
            <p:cNvCxnSpPr>
              <a:cxnSpLocks/>
            </p:cNvCxnSpPr>
            <p:nvPr/>
          </p:nvCxnSpPr>
          <p:spPr>
            <a:xfrm>
              <a:off x="19088360" y="13967082"/>
              <a:ext cx="4714543" cy="0"/>
            </a:xfrm>
            <a:prstGeom prst="straightConnector1">
              <a:avLst/>
            </a:prstGeom>
            <a:ln w="57150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Verbinder: gewinkelt 37">
            <a:extLst>
              <a:ext uri="{FF2B5EF4-FFF2-40B4-BE49-F238E27FC236}">
                <a16:creationId xmlns:a16="http://schemas.microsoft.com/office/drawing/2014/main" id="{ABC763F9-6F5A-4ACE-A181-06D038D82F41}"/>
              </a:ext>
            </a:extLst>
          </p:cNvPr>
          <p:cNvCxnSpPr>
            <a:cxnSpLocks/>
            <a:stCxn id="555" idx="3"/>
            <a:endCxn id="127" idx="1"/>
          </p:cNvCxnSpPr>
          <p:nvPr/>
        </p:nvCxnSpPr>
        <p:spPr>
          <a:xfrm flipV="1">
            <a:off x="11014167" y="4615301"/>
            <a:ext cx="1262942" cy="4226332"/>
          </a:xfrm>
          <a:prstGeom prst="bentConnector3">
            <a:avLst/>
          </a:prstGeom>
          <a:ln w="57150">
            <a:solidFill>
              <a:srgbClr val="C9A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Verbinder: gewinkelt 140">
            <a:extLst>
              <a:ext uri="{FF2B5EF4-FFF2-40B4-BE49-F238E27FC236}">
                <a16:creationId xmlns:a16="http://schemas.microsoft.com/office/drawing/2014/main" id="{232486A7-5B2B-46FE-89D5-A735C1C379E7}"/>
              </a:ext>
            </a:extLst>
          </p:cNvPr>
          <p:cNvCxnSpPr>
            <a:cxnSpLocks/>
            <a:stCxn id="555" idx="3"/>
            <a:endCxn id="128" idx="1"/>
          </p:cNvCxnSpPr>
          <p:nvPr/>
        </p:nvCxnSpPr>
        <p:spPr>
          <a:xfrm flipV="1">
            <a:off x="11014167" y="7486687"/>
            <a:ext cx="1262942" cy="1354946"/>
          </a:xfrm>
          <a:prstGeom prst="bentConnector3">
            <a:avLst>
              <a:gd name="adj1" fmla="val 50000"/>
            </a:avLst>
          </a:prstGeom>
          <a:ln w="57150">
            <a:solidFill>
              <a:srgbClr val="C9A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Verbinder: gewinkelt 141">
            <a:extLst>
              <a:ext uri="{FF2B5EF4-FFF2-40B4-BE49-F238E27FC236}">
                <a16:creationId xmlns:a16="http://schemas.microsoft.com/office/drawing/2014/main" id="{41EE02D3-4751-4C3D-8995-C3AB46DD0338}"/>
              </a:ext>
            </a:extLst>
          </p:cNvPr>
          <p:cNvCxnSpPr>
            <a:cxnSpLocks/>
            <a:stCxn id="555" idx="3"/>
            <a:endCxn id="129" idx="1"/>
          </p:cNvCxnSpPr>
          <p:nvPr/>
        </p:nvCxnSpPr>
        <p:spPr>
          <a:xfrm>
            <a:off x="11014167" y="8841633"/>
            <a:ext cx="1262942" cy="1536664"/>
          </a:xfrm>
          <a:prstGeom prst="bentConnector3">
            <a:avLst>
              <a:gd name="adj1" fmla="val 50000"/>
            </a:avLst>
          </a:prstGeom>
          <a:ln w="57150">
            <a:solidFill>
              <a:srgbClr val="C9A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Verbinder: gewinkelt 151">
            <a:extLst>
              <a:ext uri="{FF2B5EF4-FFF2-40B4-BE49-F238E27FC236}">
                <a16:creationId xmlns:a16="http://schemas.microsoft.com/office/drawing/2014/main" id="{66B5B6E3-BBF7-49EC-B161-EDF404E610C8}"/>
              </a:ext>
            </a:extLst>
          </p:cNvPr>
          <p:cNvCxnSpPr>
            <a:cxnSpLocks/>
            <a:stCxn id="238" idx="3"/>
            <a:endCxn id="149" idx="1"/>
          </p:cNvCxnSpPr>
          <p:nvPr/>
        </p:nvCxnSpPr>
        <p:spPr>
          <a:xfrm flipV="1">
            <a:off x="11037780" y="16125603"/>
            <a:ext cx="1243783" cy="173761"/>
          </a:xfrm>
          <a:prstGeom prst="bentConnector3">
            <a:avLst>
              <a:gd name="adj1" fmla="val 50000"/>
            </a:avLst>
          </a:prstGeom>
          <a:ln w="57150">
            <a:solidFill>
              <a:srgbClr val="5F9F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Verbinder: gewinkelt 152">
            <a:extLst>
              <a:ext uri="{FF2B5EF4-FFF2-40B4-BE49-F238E27FC236}">
                <a16:creationId xmlns:a16="http://schemas.microsoft.com/office/drawing/2014/main" id="{04B61DBC-1331-466E-9057-EBE97F96D349}"/>
              </a:ext>
            </a:extLst>
          </p:cNvPr>
          <p:cNvCxnSpPr>
            <a:cxnSpLocks/>
            <a:stCxn id="238" idx="3"/>
            <a:endCxn id="168" idx="1"/>
          </p:cNvCxnSpPr>
          <p:nvPr/>
        </p:nvCxnSpPr>
        <p:spPr>
          <a:xfrm>
            <a:off x="11037780" y="16299364"/>
            <a:ext cx="1217797" cy="4626906"/>
          </a:xfrm>
          <a:prstGeom prst="bentConnector3">
            <a:avLst>
              <a:gd name="adj1" fmla="val 50000"/>
            </a:avLst>
          </a:prstGeom>
          <a:ln w="57150">
            <a:solidFill>
              <a:srgbClr val="5F9F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Verbinder: gewinkelt 156">
            <a:extLst>
              <a:ext uri="{FF2B5EF4-FFF2-40B4-BE49-F238E27FC236}">
                <a16:creationId xmlns:a16="http://schemas.microsoft.com/office/drawing/2014/main" id="{03E5C2D4-1808-4BF3-AD2B-328002E19F2E}"/>
              </a:ext>
            </a:extLst>
          </p:cNvPr>
          <p:cNvCxnSpPr>
            <a:cxnSpLocks/>
            <a:stCxn id="238" idx="3"/>
            <a:endCxn id="173" idx="1"/>
          </p:cNvCxnSpPr>
          <p:nvPr/>
        </p:nvCxnSpPr>
        <p:spPr>
          <a:xfrm>
            <a:off x="11037780" y="16299364"/>
            <a:ext cx="1236178" cy="7345302"/>
          </a:xfrm>
          <a:prstGeom prst="bentConnector3">
            <a:avLst>
              <a:gd name="adj1" fmla="val 50000"/>
            </a:avLst>
          </a:prstGeom>
          <a:ln w="57150">
            <a:solidFill>
              <a:srgbClr val="5F9F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Verbinder: gewinkelt 161">
            <a:extLst>
              <a:ext uri="{FF2B5EF4-FFF2-40B4-BE49-F238E27FC236}">
                <a16:creationId xmlns:a16="http://schemas.microsoft.com/office/drawing/2014/main" id="{C6660566-9F81-4D97-9114-E146746253E9}"/>
              </a:ext>
            </a:extLst>
          </p:cNvPr>
          <p:cNvCxnSpPr>
            <a:cxnSpLocks/>
            <a:stCxn id="238" idx="3"/>
            <a:endCxn id="180" idx="1"/>
          </p:cNvCxnSpPr>
          <p:nvPr/>
        </p:nvCxnSpPr>
        <p:spPr>
          <a:xfrm>
            <a:off x="11037780" y="16299364"/>
            <a:ext cx="1217358" cy="9589087"/>
          </a:xfrm>
          <a:prstGeom prst="bentConnector3">
            <a:avLst>
              <a:gd name="adj1" fmla="val 50000"/>
            </a:avLst>
          </a:prstGeom>
          <a:ln w="57150">
            <a:solidFill>
              <a:srgbClr val="5F9F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Verbinder: gewinkelt 165">
            <a:extLst>
              <a:ext uri="{FF2B5EF4-FFF2-40B4-BE49-F238E27FC236}">
                <a16:creationId xmlns:a16="http://schemas.microsoft.com/office/drawing/2014/main" id="{AC0574B8-90F8-4384-B383-E94F27FA36CF}"/>
              </a:ext>
            </a:extLst>
          </p:cNvPr>
          <p:cNvCxnSpPr>
            <a:cxnSpLocks/>
            <a:stCxn id="239" idx="3"/>
            <a:endCxn id="208" idx="1"/>
          </p:cNvCxnSpPr>
          <p:nvPr/>
        </p:nvCxnSpPr>
        <p:spPr>
          <a:xfrm>
            <a:off x="11014167" y="22367844"/>
            <a:ext cx="1242035" cy="6088419"/>
          </a:xfrm>
          <a:prstGeom prst="bentConnector3">
            <a:avLst>
              <a:gd name="adj1" fmla="val 25826"/>
            </a:avLst>
          </a:prstGeom>
          <a:ln w="57150">
            <a:solidFill>
              <a:srgbClr val="BF95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Verbinder: gewinkelt 169">
            <a:extLst>
              <a:ext uri="{FF2B5EF4-FFF2-40B4-BE49-F238E27FC236}">
                <a16:creationId xmlns:a16="http://schemas.microsoft.com/office/drawing/2014/main" id="{B1C038A5-5F73-4EA8-AEC3-A2557CB0A395}"/>
              </a:ext>
            </a:extLst>
          </p:cNvPr>
          <p:cNvCxnSpPr>
            <a:cxnSpLocks/>
            <a:stCxn id="239" idx="3"/>
            <a:endCxn id="150" idx="1"/>
          </p:cNvCxnSpPr>
          <p:nvPr/>
        </p:nvCxnSpPr>
        <p:spPr>
          <a:xfrm flipV="1">
            <a:off x="11014167" y="18411513"/>
            <a:ext cx="1271849" cy="3956331"/>
          </a:xfrm>
          <a:prstGeom prst="bentConnector3">
            <a:avLst>
              <a:gd name="adj1" fmla="val 25320"/>
            </a:avLst>
          </a:prstGeom>
          <a:ln w="57150">
            <a:solidFill>
              <a:srgbClr val="BF95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Verbinder: gewinkelt 173">
            <a:extLst>
              <a:ext uri="{FF2B5EF4-FFF2-40B4-BE49-F238E27FC236}">
                <a16:creationId xmlns:a16="http://schemas.microsoft.com/office/drawing/2014/main" id="{AD2D2C3E-844B-480C-AE4F-77ADF0A9DF09}"/>
              </a:ext>
            </a:extLst>
          </p:cNvPr>
          <p:cNvCxnSpPr>
            <a:cxnSpLocks/>
            <a:stCxn id="239" idx="3"/>
            <a:endCxn id="145" idx="1"/>
          </p:cNvCxnSpPr>
          <p:nvPr/>
        </p:nvCxnSpPr>
        <p:spPr>
          <a:xfrm flipV="1">
            <a:off x="11014167" y="13356779"/>
            <a:ext cx="1271849" cy="9011065"/>
          </a:xfrm>
          <a:prstGeom prst="bentConnector3">
            <a:avLst>
              <a:gd name="adj1" fmla="val 25320"/>
            </a:avLst>
          </a:prstGeom>
          <a:ln w="57150">
            <a:solidFill>
              <a:srgbClr val="BF95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Gerader Verbinder 133">
            <a:extLst>
              <a:ext uri="{FF2B5EF4-FFF2-40B4-BE49-F238E27FC236}">
                <a16:creationId xmlns:a16="http://schemas.microsoft.com/office/drawing/2014/main" id="{D654BEED-6FF4-47A5-9EF2-40C89D65BAD2}"/>
              </a:ext>
            </a:extLst>
          </p:cNvPr>
          <p:cNvCxnSpPr>
            <a:cxnSpLocks/>
          </p:cNvCxnSpPr>
          <p:nvPr/>
        </p:nvCxnSpPr>
        <p:spPr>
          <a:xfrm>
            <a:off x="19120055" y="10492597"/>
            <a:ext cx="82894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Verbinder: gewinkelt 141">
            <a:extLst>
              <a:ext uri="{FF2B5EF4-FFF2-40B4-BE49-F238E27FC236}">
                <a16:creationId xmlns:a16="http://schemas.microsoft.com/office/drawing/2014/main" id="{41EE02D3-4751-4C3D-8995-C3AB46DD0338}"/>
              </a:ext>
            </a:extLst>
          </p:cNvPr>
          <p:cNvCxnSpPr>
            <a:cxnSpLocks/>
          </p:cNvCxnSpPr>
          <p:nvPr/>
        </p:nvCxnSpPr>
        <p:spPr>
          <a:xfrm rot="16200000" flipH="1">
            <a:off x="9972212" y="10887448"/>
            <a:ext cx="3970717" cy="622828"/>
          </a:xfrm>
          <a:prstGeom prst="bentConnector3">
            <a:avLst>
              <a:gd name="adj1" fmla="val 99569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82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618</Words>
  <Application>Microsoft Office PowerPoint</Application>
  <PresentationFormat>Custom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Segoe UI</vt:lpstr>
      <vt:lpstr>Segoe UI Semibold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Brumund</dc:creator>
  <cp:lastModifiedBy>gwinkler</cp:lastModifiedBy>
  <cp:revision>392</cp:revision>
  <dcterms:created xsi:type="dcterms:W3CDTF">2020-09-08T09:07:02Z</dcterms:created>
  <dcterms:modified xsi:type="dcterms:W3CDTF">2021-11-10T12:44:11Z</dcterms:modified>
</cp:coreProperties>
</file>