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6858000" cx="12192000"/>
  <p:notesSz cx="6858000" cy="9144000"/>
  <p:embeddedFontLst>
    <p:embeddedFont>
      <p:font typeface="Play"/>
      <p:regular r:id="rId51"/>
      <p:bold r:id="rId52"/>
    </p:embeddedFont>
    <p:embeddedFont>
      <p:font typeface="Roboto"/>
      <p:regular r:id="rId53"/>
      <p:bold r:id="rId54"/>
      <p:italic r:id="rId55"/>
      <p:boldItalic r:id="rId56"/>
    </p:embeddedFont>
    <p:embeddedFont>
      <p:font typeface="Roboto Medium"/>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61" roundtripDataSignature="AMtx7mixHarY07h4j0DwtQfwsxpQgFjS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obotoMedium-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lay-regular.fntdata"/><Relationship Id="rId50" Type="http://schemas.openxmlformats.org/officeDocument/2006/relationships/slide" Target="slides/slide45.xml"/><Relationship Id="rId53" Type="http://schemas.openxmlformats.org/officeDocument/2006/relationships/font" Target="fonts/Roboto-regular.fntdata"/><Relationship Id="rId52" Type="http://schemas.openxmlformats.org/officeDocument/2006/relationships/font" Target="fonts/Play-bold.fntdata"/><Relationship Id="rId11" Type="http://schemas.openxmlformats.org/officeDocument/2006/relationships/slide" Target="slides/slide6.xml"/><Relationship Id="rId55" Type="http://schemas.openxmlformats.org/officeDocument/2006/relationships/font" Target="fonts/Roboto-italic.fntdata"/><Relationship Id="rId10" Type="http://schemas.openxmlformats.org/officeDocument/2006/relationships/slide" Target="slides/slide5.xml"/><Relationship Id="rId54" Type="http://schemas.openxmlformats.org/officeDocument/2006/relationships/font" Target="fonts/Roboto-bold.fntdata"/><Relationship Id="rId13" Type="http://schemas.openxmlformats.org/officeDocument/2006/relationships/slide" Target="slides/slide8.xml"/><Relationship Id="rId57" Type="http://schemas.openxmlformats.org/officeDocument/2006/relationships/font" Target="fonts/RobotoMedium-regular.fntdata"/><Relationship Id="rId12" Type="http://schemas.openxmlformats.org/officeDocument/2006/relationships/slide" Target="slides/slide7.xml"/><Relationship Id="rId56" Type="http://schemas.openxmlformats.org/officeDocument/2006/relationships/font" Target="fonts/Roboto-boldItalic.fntdata"/><Relationship Id="rId15" Type="http://schemas.openxmlformats.org/officeDocument/2006/relationships/slide" Target="slides/slide10.xml"/><Relationship Id="rId59" Type="http://schemas.openxmlformats.org/officeDocument/2006/relationships/font" Target="fonts/RobotoMedium-italic.fntdata"/><Relationship Id="rId14" Type="http://schemas.openxmlformats.org/officeDocument/2006/relationships/slide" Target="slides/slide9.xml"/><Relationship Id="rId58" Type="http://schemas.openxmlformats.org/officeDocument/2006/relationships/font" Target="fonts/RobotoMedium-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29925d9904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g329925d9904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398819d769_3_1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g3398819d769_3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398819d769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g3398819d769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g3398819d769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GB"/>
              <a:t>5 min</a:t>
            </a:r>
            <a:br>
              <a:rPr lang="en-GB"/>
            </a:br>
            <a:r>
              <a:rPr b="1" lang="en-GB" sz="1200">
                <a:solidFill>
                  <a:schemeClr val="dk1"/>
                </a:solidFill>
              </a:rPr>
              <a:t>Background: Increasing use of chatbots for data gathering: </a:t>
            </a:r>
            <a:r>
              <a:rPr lang="en-GB" sz="1200">
                <a:solidFill>
                  <a:schemeClr val="dk1"/>
                </a:solidFill>
              </a:rPr>
              <a:t>marketing research, customer service, sales, HR, etc. … but simple chatbots can be frustrating.</a:t>
            </a:r>
            <a:endParaRPr sz="800">
              <a:solidFill>
                <a:schemeClr val="dk1"/>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p>
        </p:txBody>
      </p:sp>
      <p:sp>
        <p:nvSpPr>
          <p:cNvPr id="122" name="Google Shape;1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lnSpc>
                <a:spcPct val="107000"/>
              </a:lnSpc>
              <a:spcBef>
                <a:spcPts val="0"/>
              </a:spcBef>
              <a:spcAft>
                <a:spcPts val="0"/>
              </a:spcAft>
              <a:buSzPts val="1400"/>
              <a:buFont typeface="Noto Sans Symbols"/>
              <a:buChar char="−"/>
            </a:pPr>
            <a:r>
              <a:rPr lang="en-GB" sz="1200" u="none" strike="noStrike">
                <a:latin typeface="Arial"/>
                <a:ea typeface="Arial"/>
                <a:cs typeface="Arial"/>
                <a:sym typeface="Arial"/>
              </a:rPr>
              <a:t>potential response bias, for example towards younger respondents; </a:t>
            </a:r>
            <a:endParaRPr/>
          </a:p>
          <a:p>
            <a:pPr indent="-342900" lvl="0" marL="342900" rtl="0" algn="l">
              <a:lnSpc>
                <a:spcPct val="107000"/>
              </a:lnSpc>
              <a:spcBef>
                <a:spcPts val="800"/>
              </a:spcBef>
              <a:spcAft>
                <a:spcPts val="0"/>
              </a:spcAft>
              <a:buSzPts val="1400"/>
              <a:buFont typeface="Noto Sans Symbols"/>
              <a:buChar char="−"/>
            </a:pPr>
            <a:r>
              <a:rPr lang="en-GB" sz="1200" u="none" strike="noStrike">
                <a:latin typeface="Arial"/>
                <a:ea typeface="Arial"/>
                <a:cs typeface="Arial"/>
                <a:sym typeface="Arial"/>
              </a:rPr>
              <a:t>how much is an AI interviewer currently able to simultaneously follow the high-level gist of an interview guideline at the same time as managing difficult decisions about when to dig deeper on a particular topic and when to move on to a different line of questioning;</a:t>
            </a:r>
            <a:endParaRPr/>
          </a:p>
          <a:p>
            <a:pPr indent="-342900" lvl="0" marL="342900" rtl="0" algn="l">
              <a:lnSpc>
                <a:spcPct val="107000"/>
              </a:lnSpc>
              <a:spcBef>
                <a:spcPts val="800"/>
              </a:spcBef>
              <a:spcAft>
                <a:spcPts val="0"/>
              </a:spcAft>
              <a:buSzPts val="1400"/>
              <a:buFont typeface="Noto Sans Symbols"/>
              <a:buChar char="−"/>
            </a:pPr>
            <a:r>
              <a:rPr lang="en-GB" sz="1200" u="none" strike="noStrike">
                <a:latin typeface="Arial"/>
                <a:ea typeface="Arial"/>
                <a:cs typeface="Arial"/>
                <a:sym typeface="Arial"/>
              </a:rPr>
              <a:t>the need for human checking and validation of AI-generated results;</a:t>
            </a:r>
            <a:endParaRPr/>
          </a:p>
          <a:p>
            <a:pPr indent="-342900" lvl="0" marL="342900" rtl="0" algn="l">
              <a:lnSpc>
                <a:spcPct val="107000"/>
              </a:lnSpc>
              <a:spcBef>
                <a:spcPts val="800"/>
              </a:spcBef>
              <a:spcAft>
                <a:spcPts val="0"/>
              </a:spcAft>
              <a:buSzPts val="1400"/>
              <a:buFont typeface="Noto Sans Symbols"/>
              <a:buChar char="−"/>
            </a:pPr>
            <a:r>
              <a:rPr lang="en-GB" sz="1200" u="none" strike="noStrike">
                <a:latin typeface="Arial"/>
                <a:ea typeface="Arial"/>
                <a:cs typeface="Arial"/>
                <a:sym typeface="Arial"/>
              </a:rPr>
              <a:t>the extent to which an AI interviewer adopts the values and world view of the training data and as such might be in a sense producing results which serve to maintain that hegemony;</a:t>
            </a:r>
            <a:endParaRPr/>
          </a:p>
          <a:p>
            <a:pPr indent="-342900" lvl="0" marL="342900" rtl="0" algn="l">
              <a:lnSpc>
                <a:spcPct val="107000"/>
              </a:lnSpc>
              <a:spcBef>
                <a:spcPts val="800"/>
              </a:spcBef>
              <a:spcAft>
                <a:spcPts val="0"/>
              </a:spcAft>
              <a:buSzPts val="1400"/>
              <a:buFont typeface="Noto Sans Symbols"/>
              <a:buChar char="−"/>
            </a:pPr>
            <a:r>
              <a:rPr lang="en-GB" sz="1200" u="none" strike="noStrike">
                <a:latin typeface="Arial"/>
                <a:ea typeface="Arial"/>
                <a:cs typeface="Arial"/>
                <a:sym typeface="Arial"/>
              </a:rPr>
              <a:t>whether AI-assisted research can go beyond mere skill at behaving like a human researcher to assisting in or leading construction of genuinely new theory. </a:t>
            </a:r>
            <a:endParaRPr/>
          </a:p>
          <a:p>
            <a:pPr indent="-228600" lvl="0" marL="457200" marR="0" rtl="0" algn="l">
              <a:lnSpc>
                <a:spcPct val="100000"/>
              </a:lnSpc>
              <a:spcBef>
                <a:spcPts val="80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34" name="Google Shape;13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398819d769_2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398819d769_2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g3398819d769_2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Bigger because so many possibilities</a:t>
            </a:r>
            <a:endParaRPr/>
          </a:p>
        </p:txBody>
      </p:sp>
      <p:sp>
        <p:nvSpPr>
          <p:cNvPr id="148" name="Google Shape;14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396151158e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g3396151158e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g3396151158e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398819d769_2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g3398819d769_2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g3398819d769_2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2 min</a:t>
            </a:r>
            <a:endParaRPr/>
          </a:p>
        </p:txBody>
      </p:sp>
      <p:sp>
        <p:nvSpPr>
          <p:cNvPr id="223" name="Google Shape;2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98819d769_3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3398819d769_3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g3398819d769_3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solidFill>
                  <a:srgbClr val="000000"/>
                </a:solidFill>
                <a:latin typeface="Roboto"/>
                <a:ea typeface="Roboto"/>
                <a:cs typeface="Roboto"/>
                <a:sym typeface="Roboto"/>
              </a:rPr>
              <a:t>10 min</a:t>
            </a:r>
            <a:r>
              <a:rPr b="0" i="0" lang="en-GB" sz="1200" u="none" strike="noStrike">
                <a:solidFill>
                  <a:srgbClr val="000000"/>
                </a:solidFill>
                <a:latin typeface="Roboto"/>
                <a:ea typeface="Roboto"/>
                <a:cs typeface="Roboto"/>
                <a:sym typeface="Roboto"/>
              </a:rPr>
              <a:t> demo</a:t>
            </a:r>
            <a:endParaRPr b="0" i="0" sz="1200" u="none" strike="noStrike">
              <a:solidFill>
                <a:srgbClr val="000000"/>
              </a:solidFill>
              <a:latin typeface="Roboto"/>
              <a:ea typeface="Roboto"/>
              <a:cs typeface="Roboto"/>
              <a:sym typeface="Roboto"/>
            </a:endParaRPr>
          </a:p>
          <a:p>
            <a:pPr indent="0" lvl="0" marL="0" rtl="0" algn="l">
              <a:lnSpc>
                <a:spcPct val="100000"/>
              </a:lnSpc>
              <a:spcBef>
                <a:spcPts val="0"/>
              </a:spcBef>
              <a:spcAft>
                <a:spcPts val="0"/>
              </a:spcAft>
              <a:buSzPts val="1400"/>
              <a:buNone/>
            </a:pPr>
            <a:r>
              <a:rPr lang="en-GB">
                <a:solidFill>
                  <a:srgbClr val="000000"/>
                </a:solidFill>
                <a:latin typeface="Roboto"/>
                <a:ea typeface="Roboto"/>
                <a:cs typeface="Roboto"/>
                <a:sym typeface="Roboto"/>
              </a:rPr>
              <a:t>5 min trying the interview </a:t>
            </a:r>
            <a:endParaRPr>
              <a:solidFill>
                <a:srgbClr val="000000"/>
              </a:solidFill>
              <a:latin typeface="Roboto"/>
              <a:ea typeface="Roboto"/>
              <a:cs typeface="Roboto"/>
              <a:sym typeface="Roboto"/>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Setting up an interview </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Using the Advisor</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Interactive session: Participants experience being interviewed by the AI </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Using the Transcripts and Overview tabs </a:t>
            </a:r>
            <a:endParaRPr/>
          </a:p>
          <a:p>
            <a:pPr indent="0" lvl="0" marL="0" rtl="0" algn="l">
              <a:lnSpc>
                <a:spcPct val="100000"/>
              </a:lnSpc>
              <a:spcBef>
                <a:spcPts val="0"/>
              </a:spcBef>
              <a:spcAft>
                <a:spcPts val="0"/>
              </a:spcAft>
              <a:buSzPts val="1400"/>
              <a:buNone/>
            </a:pPr>
            <a:r>
              <a:t/>
            </a:r>
            <a:endParaRPr/>
          </a:p>
        </p:txBody>
      </p:sp>
      <p:sp>
        <p:nvSpPr>
          <p:cNvPr id="242" name="Google Shape;2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04800" lvl="0" marL="457200" rtl="0" algn="l">
              <a:lnSpc>
                <a:spcPct val="150000"/>
              </a:lnSpc>
              <a:spcBef>
                <a:spcPts val="0"/>
              </a:spcBef>
              <a:spcAft>
                <a:spcPts val="0"/>
              </a:spcAft>
              <a:buClr>
                <a:schemeClr val="dk1"/>
              </a:buClr>
              <a:buSzPts val="1200"/>
              <a:buChar char="●"/>
            </a:pPr>
            <a:r>
              <a:rPr lang="en-GB"/>
              <a:t>Qualia is instructed to not accept personal information such as the names of the respondents, but the level of anonymity needs to be decided by the author of the interview</a:t>
            </a:r>
            <a:endParaRPr/>
          </a:p>
        </p:txBody>
      </p:sp>
      <p:sp>
        <p:nvSpPr>
          <p:cNvPr id="249" name="Google Shape;24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398819d769_3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400"/>
              <a:buNone/>
            </a:pPr>
            <a:r>
              <a:t/>
            </a:r>
            <a:endParaRPr/>
          </a:p>
        </p:txBody>
      </p:sp>
      <p:sp>
        <p:nvSpPr>
          <p:cNvPr id="256" name="Google Shape;256;g3398819d769_3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29925d9904_0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5 min</a:t>
            </a:r>
            <a:endParaRPr/>
          </a:p>
        </p:txBody>
      </p:sp>
      <p:sp>
        <p:nvSpPr>
          <p:cNvPr id="263" name="Google Shape;263;g329925d9904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98819d769_3_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5 min</a:t>
            </a:r>
            <a:endParaRPr/>
          </a:p>
        </p:txBody>
      </p:sp>
      <p:sp>
        <p:nvSpPr>
          <p:cNvPr id="270" name="Google Shape;270;g3398819d769_3_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398819d769_3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398819d769_3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g3398819d769_3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20 min total</a:t>
            </a:r>
            <a:endParaRPr/>
          </a:p>
        </p:txBody>
      </p:sp>
      <p:sp>
        <p:nvSpPr>
          <p:cNvPr id="293" name="Google Shape;2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29925d9904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2" name="Google Shape;302;g329925d9904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29925d9904_0_1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g329925d9904_0_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398819d769_3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398819d769_3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solidFill>
                  <a:srgbClr val="000000"/>
                </a:solidFill>
                <a:latin typeface="Roboto"/>
                <a:ea typeface="Roboto"/>
                <a:cs typeface="Roboto"/>
                <a:sym typeface="Roboto"/>
              </a:rPr>
              <a:t>10 min</a:t>
            </a:r>
            <a:r>
              <a:rPr b="0" i="0" lang="en-GB" sz="1200" u="none" strike="noStrike">
                <a:solidFill>
                  <a:srgbClr val="000000"/>
                </a:solidFill>
                <a:latin typeface="Roboto"/>
                <a:ea typeface="Roboto"/>
                <a:cs typeface="Roboto"/>
                <a:sym typeface="Roboto"/>
              </a:rPr>
              <a:t> demo</a:t>
            </a:r>
            <a:endParaRPr b="0" i="0" sz="1200" u="none" strike="noStrike">
              <a:solidFill>
                <a:srgbClr val="000000"/>
              </a:solidFill>
              <a:latin typeface="Roboto"/>
              <a:ea typeface="Roboto"/>
              <a:cs typeface="Roboto"/>
              <a:sym typeface="Roboto"/>
            </a:endParaRPr>
          </a:p>
          <a:p>
            <a:pPr indent="0" lvl="0" marL="0" rtl="0" algn="l">
              <a:lnSpc>
                <a:spcPct val="100000"/>
              </a:lnSpc>
              <a:spcBef>
                <a:spcPts val="0"/>
              </a:spcBef>
              <a:spcAft>
                <a:spcPts val="0"/>
              </a:spcAft>
              <a:buSzPts val="1400"/>
              <a:buNone/>
            </a:pPr>
            <a:r>
              <a:rPr lang="en-GB">
                <a:solidFill>
                  <a:srgbClr val="000000"/>
                </a:solidFill>
                <a:latin typeface="Roboto"/>
                <a:ea typeface="Roboto"/>
                <a:cs typeface="Roboto"/>
                <a:sym typeface="Roboto"/>
              </a:rPr>
              <a:t>5 min trying the interview </a:t>
            </a:r>
            <a:endParaRPr>
              <a:solidFill>
                <a:srgbClr val="000000"/>
              </a:solidFill>
              <a:latin typeface="Roboto"/>
              <a:ea typeface="Roboto"/>
              <a:cs typeface="Roboto"/>
              <a:sym typeface="Roboto"/>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Setting up an interview </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Using the Advisor</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Interactive session: Participants experience being interviewed by the AI </a:t>
            </a:r>
            <a:endParaRPr/>
          </a:p>
          <a:p>
            <a:pPr indent="-76200" lvl="0" marL="596900" rtl="0" algn="l">
              <a:lnSpc>
                <a:spcPct val="100000"/>
              </a:lnSpc>
              <a:spcBef>
                <a:spcPts val="0"/>
              </a:spcBef>
              <a:spcAft>
                <a:spcPts val="0"/>
              </a:spcAft>
              <a:buClr>
                <a:srgbClr val="000000"/>
              </a:buClr>
              <a:buSzPts val="1200"/>
              <a:buFont typeface="Arial"/>
              <a:buChar char="•"/>
            </a:pPr>
            <a:r>
              <a:rPr b="0" i="0" lang="en-GB" sz="1200" u="none" strike="noStrike">
                <a:solidFill>
                  <a:srgbClr val="000000"/>
                </a:solidFill>
                <a:latin typeface="Roboto"/>
                <a:ea typeface="Roboto"/>
                <a:cs typeface="Roboto"/>
                <a:sym typeface="Roboto"/>
              </a:rPr>
              <a:t> Using the Transcripts and Overview tabs </a:t>
            </a:r>
            <a:endParaRPr/>
          </a:p>
          <a:p>
            <a:pPr indent="0" lvl="0" marL="0" rtl="0" algn="l">
              <a:lnSpc>
                <a:spcPct val="100000"/>
              </a:lnSpc>
              <a:spcBef>
                <a:spcPts val="0"/>
              </a:spcBef>
              <a:spcAft>
                <a:spcPts val="0"/>
              </a:spcAft>
              <a:buSzPts val="1400"/>
              <a:buNone/>
            </a:pPr>
            <a:r>
              <a:t/>
            </a:r>
            <a:endParaRPr/>
          </a:p>
        </p:txBody>
      </p:sp>
      <p:sp>
        <p:nvSpPr>
          <p:cNvPr id="322" name="Google Shape;322;g3398819d769_3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398819d769_3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5 min</a:t>
            </a:r>
            <a:endParaRPr/>
          </a:p>
        </p:txBody>
      </p:sp>
      <p:sp>
        <p:nvSpPr>
          <p:cNvPr id="332" name="Google Shape;332;g3398819d769_3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398819d769_3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g3398819d769_3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g3398819d769_3_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398819d769_3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5 min</a:t>
            </a:r>
            <a:endParaRPr/>
          </a:p>
        </p:txBody>
      </p:sp>
      <p:sp>
        <p:nvSpPr>
          <p:cNvPr id="347" name="Google Shape;347;g3398819d769_3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398819d769_3_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10 min</a:t>
            </a:r>
            <a:endParaRPr/>
          </a:p>
        </p:txBody>
      </p:sp>
      <p:sp>
        <p:nvSpPr>
          <p:cNvPr id="356" name="Google Shape;356;g3398819d769_3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398819d769_3_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10 min</a:t>
            </a:r>
            <a:endParaRPr/>
          </a:p>
        </p:txBody>
      </p:sp>
      <p:sp>
        <p:nvSpPr>
          <p:cNvPr id="365" name="Google Shape;365;g3398819d769_3_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398819d769_3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g3398819d769_3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3398819d769_3_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39dab32f3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g339dab32f3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39dab32f3a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5" name="Google Shape;395;g339dab32f3a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398819d769_3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3398819d769_3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g3398819d769_3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29925d9904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g329925d9904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29925d9904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g329925d9904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29925d990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g329925d990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398819d769_4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g3398819d769_4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398819d769_3_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398819d769_3_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g3398819d769_3_1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398819d769_3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g3398819d769_3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g3398819d769_3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2901f6ef46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g32901f6ef46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29925d9904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g329925d9904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g329925d9904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1" name="Shape 21"/>
        <p:cNvGrpSpPr/>
        <p:nvPr/>
      </p:nvGrpSpPr>
      <p:grpSpPr>
        <a:xfrm>
          <a:off x="0" y="0"/>
          <a:ext cx="0" cy="0"/>
          <a:chOff x="0" y="0"/>
          <a:chExt cx="0" cy="0"/>
        </a:xfrm>
      </p:grpSpPr>
      <p:sp>
        <p:nvSpPr>
          <p:cNvPr id="22" name="Google Shape;2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5" name="Shape 25"/>
        <p:cNvGrpSpPr/>
        <p:nvPr/>
      </p:nvGrpSpPr>
      <p:grpSpPr>
        <a:xfrm>
          <a:off x="0" y="0"/>
          <a:ext cx="0" cy="0"/>
          <a:chOff x="0" y="0"/>
          <a:chExt cx="0" cy="0"/>
        </a:xfrm>
      </p:grpSpPr>
      <p:sp>
        <p:nvSpPr>
          <p:cNvPr id="26" name="Google Shape;26;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8" name="Google Shape;2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31" name="Shape 31"/>
        <p:cNvGrpSpPr/>
        <p:nvPr/>
      </p:nvGrpSpPr>
      <p:grpSpPr>
        <a:xfrm>
          <a:off x="0" y="0"/>
          <a:ext cx="0" cy="0"/>
          <a:chOff x="0" y="0"/>
          <a:chExt cx="0" cy="0"/>
        </a:xfrm>
      </p:grpSpPr>
      <p:sp>
        <p:nvSpPr>
          <p:cNvPr id="32" name="Google Shape;32;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7" name="Shape 37"/>
        <p:cNvGrpSpPr/>
        <p:nvPr/>
      </p:nvGrpSpPr>
      <p:grpSpPr>
        <a:xfrm>
          <a:off x="0" y="0"/>
          <a:ext cx="0" cy="0"/>
          <a:chOff x="0" y="0"/>
          <a:chExt cx="0" cy="0"/>
        </a:xfrm>
      </p:grpSpPr>
      <p:sp>
        <p:nvSpPr>
          <p:cNvPr id="38" name="Google Shape;38;p19"/>
          <p:cNvSpPr txBox="1"/>
          <p:nvPr>
            <p:ph type="title"/>
          </p:nvPr>
        </p:nvSpPr>
        <p:spPr>
          <a:xfrm>
            <a:off x="653667" y="600200"/>
            <a:ext cx="10716800" cy="5454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4800"/>
              <a:buFont typeface="Play"/>
              <a:buNone/>
              <a:defRPr sz="6400">
                <a:latin typeface="Arial"/>
                <a:ea typeface="Arial"/>
                <a:cs typeface="Arial"/>
                <a:sym typeface="Aria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39" name="Google Shape;39;p1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40" name="Shape 40"/>
        <p:cNvGrpSpPr/>
        <p:nvPr/>
      </p:nvGrpSpPr>
      <p:grpSpPr>
        <a:xfrm>
          <a:off x="0" y="0"/>
          <a:ext cx="0" cy="0"/>
          <a:chOff x="0" y="0"/>
          <a:chExt cx="0" cy="0"/>
        </a:xfrm>
      </p:grpSpPr>
      <p:sp>
        <p:nvSpPr>
          <p:cNvPr id="41" name="Google Shape;4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7" name="Shape 47"/>
        <p:cNvGrpSpPr/>
        <p:nvPr/>
      </p:nvGrpSpPr>
      <p:grpSpPr>
        <a:xfrm>
          <a:off x="0" y="0"/>
          <a:ext cx="0" cy="0"/>
          <a:chOff x="0" y="0"/>
          <a:chExt cx="0" cy="0"/>
        </a:xfrm>
      </p:grpSpPr>
      <p:sp>
        <p:nvSpPr>
          <p:cNvPr id="48" name="Google Shape;48;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56" name="Shape 56"/>
        <p:cNvGrpSpPr/>
        <p:nvPr/>
      </p:nvGrpSpPr>
      <p:grpSpPr>
        <a:xfrm>
          <a:off x="0" y="0"/>
          <a:ext cx="0" cy="0"/>
          <a:chOff x="0" y="0"/>
          <a:chExt cx="0" cy="0"/>
        </a:xfrm>
      </p:grpSpPr>
      <p:sp>
        <p:nvSpPr>
          <p:cNvPr id="57" name="Google Shape;57;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8" name="Shape 68"/>
        <p:cNvGrpSpPr/>
        <p:nvPr/>
      </p:nvGrpSpPr>
      <p:grpSpPr>
        <a:xfrm>
          <a:off x="0" y="0"/>
          <a:ext cx="0" cy="0"/>
          <a:chOff x="0" y="0"/>
          <a:chExt cx="0" cy="0"/>
        </a:xfrm>
      </p:grpSpPr>
      <p:sp>
        <p:nvSpPr>
          <p:cNvPr id="69" name="Google Shape;69;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p:nvPr>
            <p:ph idx="2" type="pic"/>
          </p:nvPr>
        </p:nvSpPr>
        <p:spPr>
          <a:xfrm>
            <a:off x="5183188" y="987425"/>
            <a:ext cx="6172200" cy="4873625"/>
          </a:xfrm>
          <a:prstGeom prst="rect">
            <a:avLst/>
          </a:prstGeom>
          <a:noFill/>
          <a:ln>
            <a:noFill/>
          </a:ln>
        </p:spPr>
      </p:sp>
      <p:sp>
        <p:nvSpPr>
          <p:cNvPr id="71" name="Google Shape;71;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5" name="Shape 75"/>
        <p:cNvGrpSpPr/>
        <p:nvPr/>
      </p:nvGrpSpPr>
      <p:grpSpPr>
        <a:xfrm>
          <a:off x="0" y="0"/>
          <a:ext cx="0" cy="0"/>
          <a:chOff x="0" y="0"/>
          <a:chExt cx="0" cy="0"/>
        </a:xfrm>
      </p:grpSpPr>
      <p:sp>
        <p:nvSpPr>
          <p:cNvPr id="76" name="Google Shape;7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81" name="Shape 81"/>
        <p:cNvGrpSpPr/>
        <p:nvPr/>
      </p:nvGrpSpPr>
      <p:grpSpPr>
        <a:xfrm>
          <a:off x="0" y="0"/>
          <a:ext cx="0" cy="0"/>
          <a:chOff x="0" y="0"/>
          <a:chExt cx="0" cy="0"/>
        </a:xfrm>
      </p:grpSpPr>
      <p:sp>
        <p:nvSpPr>
          <p:cNvPr id="82" name="Google Shape;82;p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hello@causalmap.app"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hyperlink" Target="https://shorturl.at/7EET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ailyze.com" TargetMode="External"/><Relationship Id="rId4" Type="http://schemas.openxmlformats.org/officeDocument/2006/relationships/hyperlink" Target="http://yasna.ai" TargetMode="External"/><Relationship Id="rId5" Type="http://schemas.openxmlformats.org/officeDocument/2006/relationships/image" Target="../media/image14.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qualiainterviews.com/documentatio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qualiainterviews.com/documentation/privac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qualiainterviews.com/documentation/languag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edit.qualiainterviews.com/" TargetMode="External"/><Relationship Id="rId4" Type="http://schemas.openxmlformats.org/officeDocument/2006/relationships/image" Target="../media/image6.png"/><Relationship Id="rId5" Type="http://schemas.openxmlformats.org/officeDocument/2006/relationships/hyperlink" Target="https://edit.qualiainterviews.com/" TargetMode="External"/><Relationship Id="rId6" Type="http://schemas.openxmlformats.org/officeDocument/2006/relationships/hyperlink" Target="https://www.qualiainterviews.com/documentatio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www.qualiainterviews.com/documentation/the-overview-tab/"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mailto:gabriele@causalmap.app"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hyperlink" Target="http://qualiainterviews.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hyperlink" Target="https://doi.org/10.48550/arXiv.2303.06273" TargetMode="External"/><Relationship Id="rId4" Type="http://schemas.openxmlformats.org/officeDocument/2006/relationships/hyperlink" Target="https://www.insiderintelligence.com/insights/chatbot-market-stats-trend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 name="Google Shape;92;p1"/>
          <p:cNvSpPr/>
          <p:nvPr/>
        </p:nvSpPr>
        <p:spPr>
          <a:xfrm>
            <a:off x="0" y="650240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 name="Google Shape;93;p1"/>
          <p:cNvSpPr txBox="1"/>
          <p:nvPr>
            <p:ph type="ctrTitle"/>
          </p:nvPr>
        </p:nvSpPr>
        <p:spPr>
          <a:xfrm>
            <a:off x="3210165" y="3124133"/>
            <a:ext cx="5771671" cy="1453325"/>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rgbClr val="1B5767"/>
              </a:buClr>
              <a:buSzPts val="5778"/>
              <a:buFont typeface="Arial"/>
              <a:buNone/>
            </a:pPr>
            <a:r>
              <a:rPr lang="en-GB" sz="8000">
                <a:solidFill>
                  <a:srgbClr val="1B5767"/>
                </a:solidFill>
                <a:latin typeface="Arial"/>
                <a:ea typeface="Arial"/>
                <a:cs typeface="Arial"/>
                <a:sym typeface="Arial"/>
              </a:rPr>
              <a:t>Workshop</a:t>
            </a:r>
            <a:endParaRPr sz="8000">
              <a:solidFill>
                <a:srgbClr val="1B5767"/>
              </a:solidFill>
              <a:latin typeface="Arial"/>
              <a:ea typeface="Arial"/>
              <a:cs typeface="Arial"/>
              <a:sym typeface="Arial"/>
            </a:endParaRPr>
          </a:p>
        </p:txBody>
      </p:sp>
      <p:pic>
        <p:nvPicPr>
          <p:cNvPr id="94" name="Google Shape;94;p1"/>
          <p:cNvPicPr preferRelativeResize="0"/>
          <p:nvPr/>
        </p:nvPicPr>
        <p:blipFill rotWithShape="1">
          <a:blip r:embed="rId3">
            <a:alphaModFix/>
          </a:blip>
          <a:srcRect b="0" l="0" r="0" t="0"/>
          <a:stretch/>
        </p:blipFill>
        <p:spPr>
          <a:xfrm>
            <a:off x="1494852" y="2209559"/>
            <a:ext cx="9202296" cy="1219441"/>
          </a:xfrm>
          <a:prstGeom prst="rect">
            <a:avLst/>
          </a:prstGeom>
          <a:noFill/>
          <a:ln>
            <a:noFill/>
          </a:ln>
        </p:spPr>
      </p:pic>
      <p:sp>
        <p:nvSpPr>
          <p:cNvPr id="95" name="Google Shape;95;p1"/>
          <p:cNvSpPr txBox="1"/>
          <p:nvPr/>
        </p:nvSpPr>
        <p:spPr>
          <a:xfrm>
            <a:off x="252000" y="5438468"/>
            <a:ext cx="10962800" cy="866800"/>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4680"/>
              <a:buFont typeface="Arial"/>
              <a:buNone/>
            </a:pPr>
            <a:r>
              <a:rPr b="1" i="0" lang="en-GB" sz="2000" u="none" cap="none" strike="noStrike">
                <a:solidFill>
                  <a:schemeClr val="dk1"/>
                </a:solidFill>
                <a:latin typeface="Arial"/>
                <a:ea typeface="Arial"/>
                <a:cs typeface="Arial"/>
                <a:sym typeface="Arial"/>
              </a:rPr>
              <a:t>Steve Powell</a:t>
            </a:r>
            <a:r>
              <a:rPr b="0" i="0" lang="en-GB" sz="2000" u="none" cap="none" strike="noStrike">
                <a:solidFill>
                  <a:schemeClr val="dk1"/>
                </a:solidFill>
                <a:latin typeface="Arial"/>
                <a:ea typeface="Arial"/>
                <a:cs typeface="Arial"/>
                <a:sym typeface="Arial"/>
              </a:rPr>
              <a:t>, Director</a:t>
            </a:r>
            <a:endParaRPr b="0" i="0" sz="2000" u="none" cap="none" strike="noStrike">
              <a:solidFill>
                <a:srgbClr val="1B5767"/>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680"/>
              <a:buFont typeface="Arial"/>
              <a:buNone/>
            </a:pPr>
            <a:r>
              <a:rPr b="1" i="0" lang="en-GB" sz="2000" u="none" cap="none" strike="noStrike">
                <a:solidFill>
                  <a:schemeClr val="dk1"/>
                </a:solidFill>
                <a:latin typeface="Arial"/>
                <a:ea typeface="Arial"/>
                <a:cs typeface="Arial"/>
                <a:sym typeface="Arial"/>
              </a:rPr>
              <a:t>Gabriele Caldas</a:t>
            </a:r>
            <a:r>
              <a:rPr b="0" i="0" lang="en-GB" sz="2000" u="none" cap="none" strike="noStrike">
                <a:solidFill>
                  <a:schemeClr val="dk1"/>
                </a:solidFill>
                <a:latin typeface="Arial"/>
                <a:ea typeface="Arial"/>
                <a:cs typeface="Arial"/>
                <a:sym typeface="Arial"/>
              </a:rPr>
              <a:t>, Outreach Coordinator</a:t>
            </a:r>
            <a:endParaRPr b="0" i="0" sz="2000" u="none" cap="none" strike="noStrike">
              <a:solidFill>
                <a:srgbClr val="1B5767"/>
              </a:solidFill>
              <a:latin typeface="Arial"/>
              <a:ea typeface="Arial"/>
              <a:cs typeface="Arial"/>
              <a:sym typeface="Arial"/>
            </a:endParaRPr>
          </a:p>
        </p:txBody>
      </p:sp>
      <p:pic>
        <p:nvPicPr>
          <p:cNvPr id="96" name="Google Shape;96;p1"/>
          <p:cNvPicPr preferRelativeResize="0"/>
          <p:nvPr/>
        </p:nvPicPr>
        <p:blipFill rotWithShape="1">
          <a:blip r:embed="rId4">
            <a:alphaModFix/>
          </a:blip>
          <a:srcRect b="0" l="0" r="0" t="0"/>
          <a:stretch/>
        </p:blipFill>
        <p:spPr>
          <a:xfrm>
            <a:off x="10208351" y="5282950"/>
            <a:ext cx="1755050" cy="994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329925d9904_0_4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 name="Google Shape;102;g329925d9904_0_40"/>
          <p:cNvSpPr txBox="1"/>
          <p:nvPr/>
        </p:nvSpPr>
        <p:spPr>
          <a:xfrm>
            <a:off x="422787" y="593634"/>
            <a:ext cx="11041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Who are we</a:t>
            </a:r>
            <a:endParaRPr b="1" i="0" sz="4400" u="none" cap="none" strike="noStrike">
              <a:solidFill>
                <a:schemeClr val="dk1"/>
              </a:solidFill>
              <a:latin typeface="Arial"/>
              <a:ea typeface="Arial"/>
              <a:cs typeface="Arial"/>
              <a:sym typeface="Arial"/>
            </a:endParaRPr>
          </a:p>
        </p:txBody>
      </p:sp>
      <p:sp>
        <p:nvSpPr>
          <p:cNvPr id="103" name="Google Shape;103;g329925d9904_0_40"/>
          <p:cNvSpPr txBox="1"/>
          <p:nvPr/>
        </p:nvSpPr>
        <p:spPr>
          <a:xfrm>
            <a:off x="422775" y="1618850"/>
            <a:ext cx="11769300" cy="523200"/>
          </a:xfrm>
          <a:prstGeom prst="rect">
            <a:avLst/>
          </a:prstGeom>
          <a:noFill/>
          <a:ln>
            <a:noFill/>
          </a:ln>
        </p:spPr>
        <p:txBody>
          <a:bodyPr anchorCtr="0" anchor="t" bIns="91425" lIns="91425" spcFirstLastPara="1" rIns="91425" wrap="square" tIns="91425">
            <a:spAutoFit/>
          </a:bodyPr>
          <a:lstStyle/>
          <a:p>
            <a:pPr indent="-228600" lvl="1" marL="914400" marR="0" rtl="0" algn="l">
              <a:lnSpc>
                <a:spcPct val="115000"/>
              </a:lnSpc>
              <a:spcBef>
                <a:spcPts val="2000"/>
              </a:spcBef>
              <a:spcAft>
                <a:spcPts val="100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04" name="Google Shape;104;g329925d9904_0_40"/>
          <p:cNvSpPr txBox="1"/>
          <p:nvPr/>
        </p:nvSpPr>
        <p:spPr>
          <a:xfrm>
            <a:off x="422775" y="1618850"/>
            <a:ext cx="11769300" cy="38952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This is work in progress!</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It’s amazing!</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We are flexible, responsive, get in touch! </a:t>
            </a:r>
            <a:r>
              <a:rPr b="0" i="0" lang="en-GB" sz="2200" u="sng" cap="none" strike="noStrike">
                <a:solidFill>
                  <a:schemeClr val="hlink"/>
                </a:solidFill>
                <a:latin typeface="Arial"/>
                <a:ea typeface="Arial"/>
                <a:cs typeface="Arial"/>
                <a:sym typeface="Arial"/>
                <a:hlinkClick r:id="rId3"/>
              </a:rPr>
              <a:t>hello@causalmap.app</a:t>
            </a:r>
            <a:r>
              <a:rPr b="0" i="0" lang="en-GB" sz="2200" u="none" cap="none" strike="noStrike">
                <a:solidFill>
                  <a:schemeClr val="dk1"/>
                </a:solidFill>
                <a:latin typeface="Arial"/>
                <a:ea typeface="Arial"/>
                <a:cs typeface="Arial"/>
                <a:sym typeface="Arial"/>
              </a:rPr>
              <a:t>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228600" lvl="1" marL="914400" marR="0" rtl="0" algn="l">
              <a:lnSpc>
                <a:spcPct val="115000"/>
              </a:lnSpc>
              <a:spcBef>
                <a:spcPts val="2000"/>
              </a:spcBef>
              <a:spcAft>
                <a:spcPts val="100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398819d769_3_138"/>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 name="Google Shape;110;g3398819d769_3_138"/>
          <p:cNvSpPr txBox="1"/>
          <p:nvPr/>
        </p:nvSpPr>
        <p:spPr>
          <a:xfrm>
            <a:off x="422787" y="593634"/>
            <a:ext cx="11041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extLst>
                  <a:ext uri="http://customooxmlschemas.google.com/">
                    <go:slidesCustomData xmlns:go="http://customooxmlschemas.google.com/" textRoundtripDataId="0"/>
                  </a:ext>
                </a:extLst>
              </a:rPr>
              <a:t>Plan</a:t>
            </a:r>
            <a:endParaRPr b="1" i="0" sz="4400" u="none" cap="none" strike="noStrike">
              <a:solidFill>
                <a:schemeClr val="dk1"/>
              </a:solidFill>
              <a:latin typeface="Arial"/>
              <a:ea typeface="Arial"/>
              <a:cs typeface="Arial"/>
              <a:sym typeface="Arial"/>
            </a:endParaRPr>
          </a:p>
        </p:txBody>
      </p:sp>
      <p:sp>
        <p:nvSpPr>
          <p:cNvPr id="111" name="Google Shape;111;g3398819d769_3_138"/>
          <p:cNvSpPr txBox="1"/>
          <p:nvPr/>
        </p:nvSpPr>
        <p:spPr>
          <a:xfrm>
            <a:off x="422775" y="1618850"/>
            <a:ext cx="11769300" cy="523200"/>
          </a:xfrm>
          <a:prstGeom prst="rect">
            <a:avLst/>
          </a:prstGeom>
          <a:noFill/>
          <a:ln>
            <a:noFill/>
          </a:ln>
        </p:spPr>
        <p:txBody>
          <a:bodyPr anchorCtr="0" anchor="t" bIns="91425" lIns="91425" spcFirstLastPara="1" rIns="91425" wrap="square" tIns="91425">
            <a:spAutoFit/>
          </a:bodyPr>
          <a:lstStyle/>
          <a:p>
            <a:pPr indent="-228600" lvl="1" marL="914400" marR="0" rtl="0" algn="l">
              <a:lnSpc>
                <a:spcPct val="115000"/>
              </a:lnSpc>
              <a:spcBef>
                <a:spcPts val="2000"/>
              </a:spcBef>
              <a:spcAft>
                <a:spcPts val="100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12" name="Google Shape;112;g3398819d769_3_138"/>
          <p:cNvSpPr txBox="1"/>
          <p:nvPr/>
        </p:nvSpPr>
        <p:spPr>
          <a:xfrm>
            <a:off x="422775" y="1618850"/>
            <a:ext cx="11769300" cy="58425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Poll - 3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Let’s get interviewed - 5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Motivation - 4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What’s QualiaInterviews? - 2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Qualia - Overview - 8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Hands-on Exercise - 20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Crafting the instructions - 3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Analysing your data - 2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Discussion (Finally…) - 10 min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Q&amp;A - 15 min</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228600" lvl="1" marL="914400" marR="0" rtl="0" algn="l">
              <a:lnSpc>
                <a:spcPct val="115000"/>
              </a:lnSpc>
              <a:spcBef>
                <a:spcPts val="2000"/>
              </a:spcBef>
              <a:spcAft>
                <a:spcPts val="100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13" name="Google Shape;113;g3398819d769_3_138"/>
          <p:cNvSpPr txBox="1"/>
          <p:nvPr/>
        </p:nvSpPr>
        <p:spPr>
          <a:xfrm>
            <a:off x="0" y="-123800"/>
            <a:ext cx="3000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118" name="Shape 118"/>
        <p:cNvGrpSpPr/>
        <p:nvPr/>
      </p:nvGrpSpPr>
      <p:grpSpPr>
        <a:xfrm>
          <a:off x="0" y="0"/>
          <a:ext cx="0" cy="0"/>
          <a:chOff x="0" y="0"/>
          <a:chExt cx="0" cy="0"/>
        </a:xfrm>
      </p:grpSpPr>
      <p:sp>
        <p:nvSpPr>
          <p:cNvPr id="119" name="Google Shape;119;g3398819d769_2_0"/>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Let’s get interviewed</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 name="Google Shape;125;p2"/>
          <p:cNvSpPr txBox="1"/>
          <p:nvPr/>
        </p:nvSpPr>
        <p:spPr>
          <a:xfrm>
            <a:off x="422787" y="593634"/>
            <a:ext cx="11041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chemeClr val="dk1"/>
                </a:solidFill>
                <a:latin typeface="Arial"/>
                <a:ea typeface="Arial"/>
                <a:cs typeface="Arial"/>
                <a:sym typeface="Arial"/>
              </a:rPr>
              <a:t>Let’s get interviewed!</a:t>
            </a:r>
            <a:endParaRPr b="1" i="0" sz="4400" u="none" cap="none" strike="noStrike">
              <a:solidFill>
                <a:schemeClr val="dk1"/>
              </a:solidFill>
              <a:latin typeface="Arial"/>
              <a:ea typeface="Arial"/>
              <a:cs typeface="Arial"/>
              <a:sym typeface="Arial"/>
            </a:endParaRPr>
          </a:p>
        </p:txBody>
      </p:sp>
      <p:pic>
        <p:nvPicPr>
          <p:cNvPr id="126" name="Google Shape;126;p2"/>
          <p:cNvPicPr preferRelativeResize="0"/>
          <p:nvPr/>
        </p:nvPicPr>
        <p:blipFill rotWithShape="1">
          <a:blip r:embed="rId3">
            <a:alphaModFix/>
          </a:blip>
          <a:srcRect b="0" l="0" r="0" t="0"/>
          <a:stretch/>
        </p:blipFill>
        <p:spPr>
          <a:xfrm>
            <a:off x="7180200" y="1724975"/>
            <a:ext cx="4284076" cy="4284076"/>
          </a:xfrm>
          <a:prstGeom prst="rect">
            <a:avLst/>
          </a:prstGeom>
          <a:noFill/>
          <a:ln>
            <a:noFill/>
          </a:ln>
        </p:spPr>
      </p:pic>
      <p:sp>
        <p:nvSpPr>
          <p:cNvPr id="127" name="Google Shape;127;p2"/>
          <p:cNvSpPr txBox="1"/>
          <p:nvPr/>
        </p:nvSpPr>
        <p:spPr>
          <a:xfrm>
            <a:off x="422775" y="3309200"/>
            <a:ext cx="62256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800"/>
              <a:buFont typeface="Arial"/>
              <a:buNone/>
            </a:pPr>
            <a:r>
              <a:rPr b="1" i="0" lang="en-GB" sz="3800" u="sng" cap="none" strike="noStrike">
                <a:solidFill>
                  <a:schemeClr val="hlink"/>
                </a:solidFill>
                <a:latin typeface="Arial"/>
                <a:ea typeface="Arial"/>
                <a:cs typeface="Arial"/>
                <a:sym typeface="Arial"/>
                <a:hlinkClick r:id="rId4"/>
              </a:rPr>
              <a:t>https://shorturl.at/7EET8</a:t>
            </a:r>
            <a:r>
              <a:rPr b="1" i="0" lang="en-GB" sz="3800" u="none" cap="none" strike="noStrike">
                <a:solidFill>
                  <a:srgbClr val="000000"/>
                </a:solidFill>
                <a:latin typeface="Arial"/>
                <a:ea typeface="Arial"/>
                <a:cs typeface="Arial"/>
                <a:sym typeface="Arial"/>
              </a:rPr>
              <a:t> </a:t>
            </a:r>
            <a:endParaRPr b="1" i="0" sz="3800" u="none" cap="none" strike="noStrike">
              <a:solidFill>
                <a:srgbClr val="000000"/>
              </a:solidFill>
              <a:latin typeface="Arial"/>
              <a:ea typeface="Arial"/>
              <a:cs typeface="Arial"/>
              <a:sym typeface="Arial"/>
            </a:endParaRPr>
          </a:p>
        </p:txBody>
      </p:sp>
      <p:sp>
        <p:nvSpPr>
          <p:cNvPr id="128" name="Google Shape;128;p2"/>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129" name="Google Shape;129;p2"/>
          <p:cNvSpPr txBox="1"/>
          <p:nvPr/>
        </p:nvSpPr>
        <p:spPr>
          <a:xfrm>
            <a:off x="11390250" y="6309350"/>
            <a:ext cx="611100" cy="447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30" name="Google Shape;130;p2"/>
          <p:cNvSpPr/>
          <p:nvPr/>
        </p:nvSpPr>
        <p:spPr>
          <a:xfrm>
            <a:off x="11121875" y="6370900"/>
            <a:ext cx="7008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5 min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GB"/>
              <a:t>In the chat: how did you </a:t>
            </a:r>
            <a:r>
              <a:rPr b="1" i="1" lang="en-GB">
                <a:extLst>
                  <a:ext uri="http://customooxmlschemas.google.com/">
                    <go:slidesCustomData xmlns:go="http://customooxmlschemas.google.com/" textRoundtripDataId="1"/>
                  </a:ext>
                </a:extLst>
              </a:rPr>
              <a:t>feel</a:t>
            </a:r>
            <a:r>
              <a:rPr b="1" lang="en-GB"/>
              <a:t>?</a:t>
            </a:r>
            <a:endParaRPr b="1"/>
          </a:p>
        </p:txBody>
      </p:sp>
      <p:sp>
        <p:nvSpPr>
          <p:cNvPr id="137" name="Google Shape;137;p30"/>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138" name="Google Shape;138;p30"/>
          <p:cNvSpPr/>
          <p:nvPr/>
        </p:nvSpPr>
        <p:spPr>
          <a:xfrm>
            <a:off x="11121875" y="6370900"/>
            <a:ext cx="9243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10 min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143" name="Shape 143"/>
        <p:cNvGrpSpPr/>
        <p:nvPr/>
      </p:nvGrpSpPr>
      <p:grpSpPr>
        <a:xfrm>
          <a:off x="0" y="0"/>
          <a:ext cx="0" cy="0"/>
          <a:chOff x="0" y="0"/>
          <a:chExt cx="0" cy="0"/>
        </a:xfrm>
      </p:grpSpPr>
      <p:sp>
        <p:nvSpPr>
          <p:cNvPr id="144" name="Google Shape;144;g3398819d769_2_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Motivation</a:t>
            </a:r>
            <a:endParaRPr>
              <a:solidFill>
                <a:schemeClr val="lt1"/>
              </a:solidFill>
            </a:endParaRPr>
          </a:p>
        </p:txBody>
      </p:sp>
      <p:sp>
        <p:nvSpPr>
          <p:cNvPr id="145" name="Google Shape;145;g3398819d769_2_6"/>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400"/>
              <a:buNone/>
            </a:pPr>
            <a:r>
              <a:rPr lang="en-GB">
                <a:solidFill>
                  <a:schemeClr val="lt1"/>
                </a:solidFill>
              </a:rPr>
              <a:t>Why AI-led interviews?</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nvSpPr>
        <p:spPr>
          <a:xfrm>
            <a:off x="148925" y="2859425"/>
            <a:ext cx="1319100" cy="446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700"/>
              <a:buFont typeface="Arial"/>
              <a:buNone/>
            </a:pPr>
            <a:r>
              <a:rPr b="0" i="0" lang="en-GB" sz="1700" u="none" cap="none" strike="noStrike">
                <a:solidFill>
                  <a:schemeClr val="dk1"/>
                </a:solidFill>
                <a:latin typeface="Arial"/>
                <a:ea typeface="Arial"/>
                <a:cs typeface="Arial"/>
                <a:sym typeface="Arial"/>
              </a:rPr>
              <a:t>Quality</a:t>
            </a:r>
            <a:endParaRPr b="0" i="0" sz="2200" u="none" cap="none" strike="noStrike">
              <a:solidFill>
                <a:schemeClr val="dk1"/>
              </a:solidFill>
              <a:latin typeface="Arial"/>
              <a:ea typeface="Arial"/>
              <a:cs typeface="Arial"/>
              <a:sym typeface="Arial"/>
            </a:endParaRPr>
          </a:p>
        </p:txBody>
      </p:sp>
      <p:cxnSp>
        <p:nvCxnSpPr>
          <p:cNvPr id="151" name="Google Shape;151;p29"/>
          <p:cNvCxnSpPr/>
          <p:nvPr/>
        </p:nvCxnSpPr>
        <p:spPr>
          <a:xfrm rot="10800000">
            <a:off x="1574425" y="1251375"/>
            <a:ext cx="0" cy="4503300"/>
          </a:xfrm>
          <a:prstGeom prst="straightConnector1">
            <a:avLst/>
          </a:prstGeom>
          <a:noFill/>
          <a:ln cap="flat" cmpd="sng" w="228600">
            <a:solidFill>
              <a:srgbClr val="506766"/>
            </a:solidFill>
            <a:prstDash val="solid"/>
            <a:round/>
            <a:headEnd len="sm" w="sm" type="none"/>
            <a:tailEnd len="med" w="med" type="stealth"/>
          </a:ln>
        </p:spPr>
      </p:cxnSp>
      <p:cxnSp>
        <p:nvCxnSpPr>
          <p:cNvPr id="152" name="Google Shape;152;p29"/>
          <p:cNvCxnSpPr/>
          <p:nvPr/>
        </p:nvCxnSpPr>
        <p:spPr>
          <a:xfrm>
            <a:off x="1726825" y="5907075"/>
            <a:ext cx="8294100" cy="0"/>
          </a:xfrm>
          <a:prstGeom prst="straightConnector1">
            <a:avLst/>
          </a:prstGeom>
          <a:noFill/>
          <a:ln cap="flat" cmpd="sng" w="228600">
            <a:solidFill>
              <a:srgbClr val="506766"/>
            </a:solidFill>
            <a:prstDash val="solid"/>
            <a:round/>
            <a:headEnd len="sm" w="sm" type="none"/>
            <a:tailEnd len="med" w="med" type="stealth"/>
          </a:ln>
        </p:spPr>
      </p:cxnSp>
      <p:sp>
        <p:nvSpPr>
          <p:cNvPr id="153" name="Google Shape;153;p29"/>
          <p:cNvSpPr txBox="1"/>
          <p:nvPr/>
        </p:nvSpPr>
        <p:spPr>
          <a:xfrm>
            <a:off x="4822575" y="6042400"/>
            <a:ext cx="3829800" cy="477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900"/>
              <a:buFont typeface="Arial"/>
              <a:buNone/>
            </a:pPr>
            <a:r>
              <a:rPr b="0" i="0" lang="en-GB" sz="1900" u="none" cap="none" strike="noStrike">
                <a:solidFill>
                  <a:schemeClr val="dk1"/>
                </a:solidFill>
                <a:latin typeface="Arial"/>
                <a:ea typeface="Arial"/>
                <a:cs typeface="Arial"/>
                <a:sym typeface="Arial"/>
              </a:rPr>
              <a:t>Quantity</a:t>
            </a:r>
            <a:endParaRPr b="0" i="0" sz="1900" u="none" cap="none" strike="noStrike">
              <a:solidFill>
                <a:schemeClr val="dk1"/>
              </a:solidFill>
              <a:latin typeface="Arial"/>
              <a:ea typeface="Arial"/>
              <a:cs typeface="Arial"/>
              <a:sym typeface="Arial"/>
            </a:endParaRPr>
          </a:p>
        </p:txBody>
      </p:sp>
      <p:sp>
        <p:nvSpPr>
          <p:cNvPr id="154" name="Google Shape;154;p29"/>
          <p:cNvSpPr/>
          <p:nvPr/>
        </p:nvSpPr>
        <p:spPr>
          <a:xfrm>
            <a:off x="1865200" y="563300"/>
            <a:ext cx="1879500" cy="1567500"/>
          </a:xfrm>
          <a:prstGeom prst="roundRect">
            <a:avLst>
              <a:gd fmla="val 16667" name="adj"/>
            </a:avLst>
          </a:prstGeom>
          <a:solidFill>
            <a:schemeClr val="lt2"/>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Face to face </a:t>
            </a:r>
            <a:br>
              <a:rPr b="0" i="0" lang="en-GB" sz="2100" u="none" cap="none" strike="noStrike">
                <a:solidFill>
                  <a:srgbClr val="000000"/>
                </a:solidFill>
                <a:latin typeface="Arial"/>
                <a:ea typeface="Arial"/>
                <a:cs typeface="Arial"/>
                <a:sym typeface="Arial"/>
              </a:rPr>
            </a:br>
            <a:r>
              <a:rPr b="0" i="0" lang="en-GB" sz="2100" u="none" cap="none" strike="noStrike">
                <a:solidFill>
                  <a:srgbClr val="000000"/>
                </a:solidFill>
                <a:latin typeface="Arial"/>
                <a:ea typeface="Arial"/>
                <a:cs typeface="Arial"/>
                <a:sym typeface="Arial"/>
              </a:rPr>
              <a:t>Interviews </a:t>
            </a:r>
            <a:endParaRPr b="0" i="0" sz="2100" u="none" cap="none" strike="noStrike">
              <a:solidFill>
                <a:srgbClr val="000000"/>
              </a:solidFill>
              <a:latin typeface="Arial"/>
              <a:ea typeface="Arial"/>
              <a:cs typeface="Arial"/>
              <a:sym typeface="Arial"/>
            </a:endParaRPr>
          </a:p>
        </p:txBody>
      </p:sp>
      <p:sp>
        <p:nvSpPr>
          <p:cNvPr id="155" name="Google Shape;155;p29"/>
          <p:cNvSpPr/>
          <p:nvPr/>
        </p:nvSpPr>
        <p:spPr>
          <a:xfrm>
            <a:off x="8092025" y="3683800"/>
            <a:ext cx="2439900" cy="1567500"/>
          </a:xfrm>
          <a:prstGeom prst="roundRect">
            <a:avLst>
              <a:gd fmla="val 16667" name="adj"/>
            </a:avLst>
          </a:prstGeom>
          <a:solidFill>
            <a:schemeClr val="lt2"/>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Structured questionnaires</a:t>
            </a:r>
            <a:endParaRPr b="0" i="0" sz="2100" u="none" cap="none" strike="noStrike">
              <a:solidFill>
                <a:srgbClr val="000000"/>
              </a:solidFill>
              <a:latin typeface="Arial"/>
              <a:ea typeface="Arial"/>
              <a:cs typeface="Arial"/>
              <a:sym typeface="Arial"/>
            </a:endParaRPr>
          </a:p>
        </p:txBody>
      </p:sp>
      <p:sp>
        <p:nvSpPr>
          <p:cNvPr id="156" name="Google Shape;156;p29"/>
          <p:cNvSpPr/>
          <p:nvPr/>
        </p:nvSpPr>
        <p:spPr>
          <a:xfrm>
            <a:off x="3487825" y="1644925"/>
            <a:ext cx="4902600" cy="2518500"/>
          </a:xfrm>
          <a:prstGeom prst="roundRect">
            <a:avLst>
              <a:gd fmla="val 16667" name="adj"/>
            </a:avLst>
          </a:prstGeom>
          <a:solidFill>
            <a:srgbClr val="37576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Arial"/>
                <a:ea typeface="Arial"/>
                <a:cs typeface="Arial"/>
                <a:sym typeface="Arial"/>
              </a:rPr>
              <a:t>Conversational AI interviewing?</a:t>
            </a:r>
            <a:endParaRPr b="0" i="0" sz="29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3396151158e_3_0"/>
          <p:cNvSpPr/>
          <p:nvPr/>
        </p:nvSpPr>
        <p:spPr>
          <a:xfrm>
            <a:off x="660250" y="6229752"/>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Multi-language: hard											  	    </a:t>
            </a:r>
            <a:r>
              <a:rPr b="0" i="0" lang="en-GB" sz="2200" u="none" cap="none" strike="noStrike">
                <a:solidFill>
                  <a:schemeClr val="dk1"/>
                </a:solidFill>
                <a:latin typeface="Arial"/>
                <a:ea typeface="Arial"/>
                <a:cs typeface="Arial"/>
                <a:sym typeface="Arial"/>
              </a:rPr>
              <a:t>Multi-language: easy</a:t>
            </a:r>
            <a:endParaRPr b="0" i="0" sz="2200" u="none" cap="none" strike="noStrike">
              <a:solidFill>
                <a:srgbClr val="000000"/>
              </a:solidFill>
              <a:latin typeface="Arial"/>
              <a:ea typeface="Arial"/>
              <a:cs typeface="Arial"/>
              <a:sym typeface="Arial"/>
            </a:endParaRPr>
          </a:p>
        </p:txBody>
      </p:sp>
      <p:sp>
        <p:nvSpPr>
          <p:cNvPr id="163" name="Google Shape;163;g3396151158e_3_0"/>
          <p:cNvSpPr/>
          <p:nvPr/>
        </p:nvSpPr>
        <p:spPr>
          <a:xfrm>
            <a:off x="660250" y="2872706"/>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Slow to administer												     		  Fast to administer</a:t>
            </a:r>
            <a:endParaRPr b="0" i="0" sz="2200" u="none" cap="none" strike="noStrike">
              <a:solidFill>
                <a:srgbClr val="000000"/>
              </a:solidFill>
              <a:latin typeface="Arial"/>
              <a:ea typeface="Arial"/>
              <a:cs typeface="Arial"/>
              <a:sym typeface="Arial"/>
            </a:endParaRPr>
          </a:p>
        </p:txBody>
      </p:sp>
      <p:sp>
        <p:nvSpPr>
          <p:cNvPr id="164" name="Google Shape;164;g3396151158e_3_0"/>
          <p:cNvSpPr/>
          <p:nvPr/>
        </p:nvSpPr>
        <p:spPr>
          <a:xfrm>
            <a:off x="660250" y="4015058"/>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Expensive																	       	   Cheap</a:t>
            </a:r>
            <a:endParaRPr b="0" i="0" sz="2200" u="none" cap="none" strike="noStrike">
              <a:solidFill>
                <a:srgbClr val="000000"/>
              </a:solidFill>
              <a:latin typeface="Arial"/>
              <a:ea typeface="Arial"/>
              <a:cs typeface="Arial"/>
              <a:sym typeface="Arial"/>
            </a:endParaRPr>
          </a:p>
        </p:txBody>
      </p:sp>
      <p:sp>
        <p:nvSpPr>
          <p:cNvPr id="165" name="Google Shape;165;g3396151158e_3_0"/>
          <p:cNvSpPr/>
          <p:nvPr/>
        </p:nvSpPr>
        <p:spPr>
          <a:xfrm>
            <a:off x="649050" y="5105835"/>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Noisy (Random)											  	    	  Reliable/Reproducible</a:t>
            </a:r>
            <a:endParaRPr b="0" i="0" sz="2200" u="none" cap="none" strike="noStrike">
              <a:solidFill>
                <a:srgbClr val="000000"/>
              </a:solidFill>
              <a:latin typeface="Arial"/>
              <a:ea typeface="Arial"/>
              <a:cs typeface="Arial"/>
              <a:sym typeface="Arial"/>
            </a:endParaRPr>
          </a:p>
        </p:txBody>
      </p:sp>
      <p:sp>
        <p:nvSpPr>
          <p:cNvPr id="166" name="Google Shape;166;g3396151158e_3_0"/>
          <p:cNvSpPr/>
          <p:nvPr/>
        </p:nvSpPr>
        <p:spPr>
          <a:xfrm>
            <a:off x="649050" y="684973"/>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Rigid</a:t>
            </a:r>
            <a:r>
              <a:rPr b="0" i="0" lang="en-GB" sz="2200" u="none" cap="none" strike="noStrike">
                <a:solidFill>
                  <a:schemeClr val="dk1"/>
                </a:solidFill>
                <a:latin typeface="Arial"/>
                <a:ea typeface="Arial"/>
                <a:cs typeface="Arial"/>
                <a:sym typeface="Arial"/>
              </a:rPr>
              <a:t>																      Adaptable / flexible</a:t>
            </a:r>
            <a:endParaRPr b="0" i="0" sz="2200" u="none" cap="none" strike="noStrike">
              <a:solidFill>
                <a:srgbClr val="000000"/>
              </a:solidFill>
              <a:latin typeface="Arial"/>
              <a:ea typeface="Arial"/>
              <a:cs typeface="Arial"/>
              <a:sym typeface="Arial"/>
            </a:endParaRPr>
          </a:p>
        </p:txBody>
      </p:sp>
      <p:sp>
        <p:nvSpPr>
          <p:cNvPr id="167" name="Google Shape;167;g3396151158e_3_0"/>
          <p:cNvSpPr/>
          <p:nvPr/>
        </p:nvSpPr>
        <p:spPr>
          <a:xfrm>
            <a:off x="660250" y="4557679"/>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Noisy (Interviewer)     									  	    		  Reliable/Reproducible</a:t>
            </a:r>
            <a:endParaRPr b="0" i="0" sz="2200" u="none" cap="none" strike="noStrike">
              <a:solidFill>
                <a:srgbClr val="000000"/>
              </a:solidFill>
              <a:latin typeface="Arial"/>
              <a:ea typeface="Arial"/>
              <a:cs typeface="Arial"/>
              <a:sym typeface="Arial"/>
            </a:endParaRPr>
          </a:p>
        </p:txBody>
      </p:sp>
      <p:sp>
        <p:nvSpPr>
          <p:cNvPr id="168" name="Google Shape;168;g3396151158e_3_0"/>
          <p:cNvSpPr/>
          <p:nvPr/>
        </p:nvSpPr>
        <p:spPr>
          <a:xfrm>
            <a:off x="660250" y="3452211"/>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Slow to analyse														      Fast to analyse</a:t>
            </a:r>
            <a:endParaRPr b="0" i="0" sz="2200" u="none" cap="none" strike="noStrike">
              <a:solidFill>
                <a:srgbClr val="000000"/>
              </a:solidFill>
              <a:latin typeface="Arial"/>
              <a:ea typeface="Arial"/>
              <a:cs typeface="Arial"/>
              <a:sym typeface="Arial"/>
            </a:endParaRPr>
          </a:p>
        </p:txBody>
      </p:sp>
      <p:sp>
        <p:nvSpPr>
          <p:cNvPr id="169" name="Google Shape;169;g3396151158e_3_0"/>
          <p:cNvSpPr/>
          <p:nvPr/>
        </p:nvSpPr>
        <p:spPr>
          <a:xfrm>
            <a:off x="649050" y="1230361"/>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Insensitive													      	    </a:t>
            </a:r>
            <a:r>
              <a:rPr b="0" i="0" lang="en-GB" sz="1900" u="none" cap="none" strike="noStrike">
                <a:solidFill>
                  <a:srgbClr val="000000"/>
                </a:solidFill>
                <a:latin typeface="Arial"/>
                <a:ea typeface="Arial"/>
                <a:cs typeface="Arial"/>
                <a:sym typeface="Arial"/>
              </a:rPr>
              <a:t>Read between the lines</a:t>
            </a:r>
            <a:endParaRPr b="0" i="0" sz="1900" u="none" cap="none" strike="noStrike">
              <a:solidFill>
                <a:srgbClr val="000000"/>
              </a:solidFill>
              <a:latin typeface="Arial"/>
              <a:ea typeface="Arial"/>
              <a:cs typeface="Arial"/>
              <a:sym typeface="Arial"/>
            </a:endParaRPr>
          </a:p>
        </p:txBody>
      </p:sp>
      <p:sp>
        <p:nvSpPr>
          <p:cNvPr id="170" name="Google Shape;170;g3396151158e_3_0"/>
          <p:cNvSpPr/>
          <p:nvPr/>
        </p:nvSpPr>
        <p:spPr>
          <a:xfrm>
            <a:off x="649050" y="1775749"/>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Predictable data										             	 </a:t>
            </a:r>
            <a:r>
              <a:rPr b="0" i="0" lang="en-GB" sz="1800" u="none" cap="none" strike="noStrike">
                <a:solidFill>
                  <a:srgbClr val="000000"/>
                </a:solidFill>
                <a:latin typeface="Arial"/>
                <a:ea typeface="Arial"/>
                <a:cs typeface="Arial"/>
                <a:sym typeface="Arial"/>
              </a:rPr>
              <a:t>Emergent, unexpected data</a:t>
            </a:r>
            <a:endParaRPr b="0" i="0" sz="1800" u="none" cap="none" strike="noStrike">
              <a:solidFill>
                <a:srgbClr val="000000"/>
              </a:solidFill>
              <a:latin typeface="Arial"/>
              <a:ea typeface="Arial"/>
              <a:cs typeface="Arial"/>
              <a:sym typeface="Arial"/>
            </a:endParaRPr>
          </a:p>
        </p:txBody>
      </p:sp>
      <p:sp>
        <p:nvSpPr>
          <p:cNvPr id="171" name="Google Shape;171;g3396151158e_3_0"/>
          <p:cNvSpPr txBox="1"/>
          <p:nvPr/>
        </p:nvSpPr>
        <p:spPr>
          <a:xfrm>
            <a:off x="7542863" y="684100"/>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2" name="Google Shape;172;g3396151158e_3_0"/>
          <p:cNvSpPr txBox="1"/>
          <p:nvPr/>
        </p:nvSpPr>
        <p:spPr>
          <a:xfrm>
            <a:off x="7542863" y="122929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3" name="Google Shape;173;g3396151158e_3_0"/>
          <p:cNvSpPr txBox="1"/>
          <p:nvPr/>
        </p:nvSpPr>
        <p:spPr>
          <a:xfrm>
            <a:off x="7542863" y="1774486"/>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4" name="Google Shape;174;g3396151158e_3_0"/>
          <p:cNvSpPr txBox="1"/>
          <p:nvPr/>
        </p:nvSpPr>
        <p:spPr>
          <a:xfrm>
            <a:off x="4081525" y="2861650"/>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5" name="Google Shape;175;g3396151158e_3_0"/>
          <p:cNvSpPr txBox="1"/>
          <p:nvPr/>
        </p:nvSpPr>
        <p:spPr>
          <a:xfrm>
            <a:off x="4081525" y="400953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6" name="Google Shape;176;g3396151158e_3_0"/>
          <p:cNvSpPr txBox="1"/>
          <p:nvPr/>
        </p:nvSpPr>
        <p:spPr>
          <a:xfrm>
            <a:off x="4081525" y="4557685"/>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7" name="Google Shape;177;g3396151158e_3_0"/>
          <p:cNvSpPr txBox="1"/>
          <p:nvPr/>
        </p:nvSpPr>
        <p:spPr>
          <a:xfrm>
            <a:off x="4081525" y="5105837"/>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8" name="Google Shape;178;g3396151158e_3_0"/>
          <p:cNvSpPr txBox="1"/>
          <p:nvPr/>
        </p:nvSpPr>
        <p:spPr>
          <a:xfrm>
            <a:off x="4081525" y="3454976"/>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79" name="Google Shape;179;g3396151158e_3_0"/>
          <p:cNvSpPr txBox="1"/>
          <p:nvPr/>
        </p:nvSpPr>
        <p:spPr>
          <a:xfrm>
            <a:off x="4081525" y="1780404"/>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0" name="Google Shape;180;g3396151158e_3_0"/>
          <p:cNvSpPr txBox="1"/>
          <p:nvPr/>
        </p:nvSpPr>
        <p:spPr>
          <a:xfrm>
            <a:off x="4081525" y="123225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1" name="Google Shape;181;g3396151158e_3_0"/>
          <p:cNvSpPr txBox="1"/>
          <p:nvPr/>
        </p:nvSpPr>
        <p:spPr>
          <a:xfrm>
            <a:off x="382650" y="145075"/>
            <a:ext cx="11171400" cy="474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0" i="0" lang="en-GB" sz="2500" u="none" cap="none" strike="noStrike">
                <a:solidFill>
                  <a:schemeClr val="dk1"/>
                </a:solidFill>
                <a:highlight>
                  <a:srgbClr val="FFFFFF"/>
                </a:highlight>
                <a:latin typeface="Arial"/>
                <a:ea typeface="Arial"/>
                <a:cs typeface="Arial"/>
                <a:sym typeface="Arial"/>
              </a:rPr>
              <a:t>☑️Questionnaires vs 🎤 Human-human interviews vs. 🤖 AI Interviews?</a:t>
            </a:r>
            <a:endParaRPr b="0" i="0" sz="2200" u="none" cap="none" strike="noStrike">
              <a:solidFill>
                <a:schemeClr val="dk1"/>
              </a:solidFill>
              <a:highlight>
                <a:srgbClr val="FFFFFF"/>
              </a:highlight>
              <a:latin typeface="Arial"/>
              <a:ea typeface="Arial"/>
              <a:cs typeface="Arial"/>
              <a:sym typeface="Arial"/>
            </a:endParaRPr>
          </a:p>
        </p:txBody>
      </p:sp>
      <p:sp>
        <p:nvSpPr>
          <p:cNvPr id="182" name="Google Shape;182;g3396151158e_3_0"/>
          <p:cNvSpPr txBox="1"/>
          <p:nvPr/>
        </p:nvSpPr>
        <p:spPr>
          <a:xfrm>
            <a:off x="7542863" y="4542890"/>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3" name="Google Shape;183;g3396151158e_3_0"/>
          <p:cNvSpPr txBox="1"/>
          <p:nvPr/>
        </p:nvSpPr>
        <p:spPr>
          <a:xfrm>
            <a:off x="7542863" y="3997697"/>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4" name="Google Shape;184;g3396151158e_3_0"/>
          <p:cNvSpPr txBox="1"/>
          <p:nvPr/>
        </p:nvSpPr>
        <p:spPr>
          <a:xfrm>
            <a:off x="7542863" y="285277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5" name="Google Shape;185;g3396151158e_3_0"/>
          <p:cNvSpPr txBox="1"/>
          <p:nvPr/>
        </p:nvSpPr>
        <p:spPr>
          <a:xfrm>
            <a:off x="7542863" y="343426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6" name="Google Shape;186;g3396151158e_3_0"/>
          <p:cNvSpPr txBox="1"/>
          <p:nvPr/>
        </p:nvSpPr>
        <p:spPr>
          <a:xfrm>
            <a:off x="7542863" y="508808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7" name="Google Shape;187;g3396151158e_3_0"/>
          <p:cNvSpPr txBox="1"/>
          <p:nvPr/>
        </p:nvSpPr>
        <p:spPr>
          <a:xfrm>
            <a:off x="6722500" y="684100"/>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8" name="Google Shape;188;g3396151158e_3_0"/>
          <p:cNvSpPr txBox="1"/>
          <p:nvPr/>
        </p:nvSpPr>
        <p:spPr>
          <a:xfrm>
            <a:off x="5957200" y="1198858"/>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89" name="Google Shape;189;g3396151158e_3_0"/>
          <p:cNvSpPr txBox="1"/>
          <p:nvPr/>
        </p:nvSpPr>
        <p:spPr>
          <a:xfrm>
            <a:off x="6317350" y="175348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0" name="Google Shape;190;g3396151158e_3_0"/>
          <p:cNvSpPr txBox="1"/>
          <p:nvPr/>
        </p:nvSpPr>
        <p:spPr>
          <a:xfrm>
            <a:off x="6722500" y="3983549"/>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1" name="Google Shape;191;g3396151158e_3_0"/>
          <p:cNvSpPr txBox="1"/>
          <p:nvPr/>
        </p:nvSpPr>
        <p:spPr>
          <a:xfrm>
            <a:off x="7105150" y="507294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2" name="Google Shape;192;g3396151158e_3_0"/>
          <p:cNvSpPr txBox="1"/>
          <p:nvPr/>
        </p:nvSpPr>
        <p:spPr>
          <a:xfrm>
            <a:off x="6609950" y="4528936"/>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3" name="Google Shape;193;g3396151158e_3_0"/>
          <p:cNvSpPr txBox="1"/>
          <p:nvPr/>
        </p:nvSpPr>
        <p:spPr>
          <a:xfrm>
            <a:off x="6812525" y="3427697"/>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4" name="Google Shape;194;g3396151158e_3_0"/>
          <p:cNvSpPr/>
          <p:nvPr/>
        </p:nvSpPr>
        <p:spPr>
          <a:xfrm>
            <a:off x="660250" y="2318286"/>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Slow to set up												    			 	   Fast to set up</a:t>
            </a:r>
            <a:endParaRPr b="0" i="0" sz="2200" u="none" cap="none" strike="noStrike">
              <a:solidFill>
                <a:srgbClr val="000000"/>
              </a:solidFill>
              <a:latin typeface="Arial"/>
              <a:ea typeface="Arial"/>
              <a:cs typeface="Arial"/>
              <a:sym typeface="Arial"/>
            </a:endParaRPr>
          </a:p>
        </p:txBody>
      </p:sp>
      <p:sp>
        <p:nvSpPr>
          <p:cNvPr id="195" name="Google Shape;195;g3396151158e_3_0"/>
          <p:cNvSpPr txBox="1"/>
          <p:nvPr/>
        </p:nvSpPr>
        <p:spPr>
          <a:xfrm>
            <a:off x="4081525" y="2307229"/>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6" name="Google Shape;196;g3396151158e_3_0"/>
          <p:cNvSpPr txBox="1"/>
          <p:nvPr/>
        </p:nvSpPr>
        <p:spPr>
          <a:xfrm>
            <a:off x="4081525" y="280380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7" name="Google Shape;197;g3396151158e_3_0"/>
          <p:cNvSpPr txBox="1"/>
          <p:nvPr/>
        </p:nvSpPr>
        <p:spPr>
          <a:xfrm>
            <a:off x="7554063" y="2313637"/>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8" name="Google Shape;198;g3396151158e_3_0"/>
          <p:cNvSpPr txBox="1"/>
          <p:nvPr/>
        </p:nvSpPr>
        <p:spPr>
          <a:xfrm>
            <a:off x="7139328" y="231152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199" name="Google Shape;199;g3396151158e_3_0"/>
          <p:cNvSpPr txBox="1"/>
          <p:nvPr/>
        </p:nvSpPr>
        <p:spPr>
          <a:xfrm>
            <a:off x="7157675" y="286084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0" name="Google Shape;200;g3396151158e_3_0"/>
          <p:cNvSpPr/>
          <p:nvPr/>
        </p:nvSpPr>
        <p:spPr>
          <a:xfrm>
            <a:off x="660250" y="5657665"/>
            <a:ext cx="10893900" cy="485100"/>
          </a:xfrm>
          <a:prstGeom prst="roundRect">
            <a:avLst>
              <a:gd fmla="val 16667" name="adj"/>
            </a:avLst>
          </a:prstGeom>
          <a:gradFill>
            <a:gsLst>
              <a:gs pos="0">
                <a:schemeClr val="lt2"/>
              </a:gs>
              <a:gs pos="31000">
                <a:schemeClr val="lt2"/>
              </a:gs>
              <a:gs pos="50000">
                <a:srgbClr val="FFFFFF"/>
              </a:gs>
              <a:gs pos="71000">
                <a:srgbClr val="3D85C6"/>
              </a:gs>
              <a:gs pos="100000">
                <a:schemeClr val="lt2"/>
              </a:gs>
            </a:gsLst>
            <a:lin ang="0" scaled="0"/>
          </a:gra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Arial"/>
                <a:ea typeface="Arial"/>
                <a:cs typeface="Arial"/>
                <a:sym typeface="Arial"/>
              </a:rPr>
              <a:t>Scaling: hard											  	    				    Scaling: easy</a:t>
            </a:r>
            <a:endParaRPr b="0" i="0" sz="2200" u="none" cap="none" strike="noStrike">
              <a:solidFill>
                <a:srgbClr val="000000"/>
              </a:solidFill>
              <a:latin typeface="Arial"/>
              <a:ea typeface="Arial"/>
              <a:cs typeface="Arial"/>
              <a:sym typeface="Arial"/>
            </a:endParaRPr>
          </a:p>
        </p:txBody>
      </p:sp>
      <p:sp>
        <p:nvSpPr>
          <p:cNvPr id="201" name="Google Shape;201;g3396151158e_3_0"/>
          <p:cNvSpPr txBox="1"/>
          <p:nvPr/>
        </p:nvSpPr>
        <p:spPr>
          <a:xfrm>
            <a:off x="4092725" y="5657667"/>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2" name="Google Shape;202;g3396151158e_3_0"/>
          <p:cNvSpPr txBox="1"/>
          <p:nvPr/>
        </p:nvSpPr>
        <p:spPr>
          <a:xfrm>
            <a:off x="7554063" y="563991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3" name="Google Shape;203;g3396151158e_3_0"/>
          <p:cNvSpPr txBox="1"/>
          <p:nvPr/>
        </p:nvSpPr>
        <p:spPr>
          <a:xfrm>
            <a:off x="7116350" y="5624772"/>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4" name="Google Shape;204;g3396151158e_3_0"/>
          <p:cNvSpPr txBox="1"/>
          <p:nvPr/>
        </p:nvSpPr>
        <p:spPr>
          <a:xfrm>
            <a:off x="4092725" y="6229753"/>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5" name="Google Shape;205;g3396151158e_3_0"/>
          <p:cNvSpPr txBox="1"/>
          <p:nvPr/>
        </p:nvSpPr>
        <p:spPr>
          <a:xfrm>
            <a:off x="6519838" y="6222399"/>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6" name="Google Shape;206;g3396151158e_3_0"/>
          <p:cNvSpPr txBox="1"/>
          <p:nvPr/>
        </p:nvSpPr>
        <p:spPr>
          <a:xfrm>
            <a:off x="7497350" y="6196858"/>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
        <p:nvSpPr>
          <p:cNvPr id="207" name="Google Shape;207;g3396151158e_3_0"/>
          <p:cNvSpPr txBox="1"/>
          <p:nvPr/>
        </p:nvSpPr>
        <p:spPr>
          <a:xfrm>
            <a:off x="4081525" y="642314"/>
            <a:ext cx="585300" cy="41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chemeClr val="dk1"/>
                </a:solidFill>
                <a:highlight>
                  <a:srgbClr val="FFFFFF"/>
                </a:highlight>
                <a:latin typeface="Arial"/>
                <a:ea typeface="Arial"/>
                <a:cs typeface="Arial"/>
                <a:sym typeface="Arial"/>
              </a:rPr>
              <a:t>☑️</a:t>
            </a:r>
            <a:endParaRPr b="0" i="0" sz="2600" u="none" cap="none" strike="noStrike">
              <a:solidFill>
                <a:schemeClr val="dk1"/>
              </a:solidFill>
              <a:highlight>
                <a:srgbClr val="FFFFFF"/>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GB"/>
              <a:t>DO: When to use AI interviewing</a:t>
            </a:r>
            <a:endParaRPr/>
          </a:p>
        </p:txBody>
      </p:sp>
      <p:sp>
        <p:nvSpPr>
          <p:cNvPr id="213" name="Google Shape;213;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342900" lvl="0" marL="457200" rtl="0" algn="l">
              <a:lnSpc>
                <a:spcPct val="90000"/>
              </a:lnSpc>
              <a:spcBef>
                <a:spcPts val="1000"/>
              </a:spcBef>
              <a:spcAft>
                <a:spcPts val="0"/>
              </a:spcAft>
              <a:buClr>
                <a:schemeClr val="dk1"/>
              </a:buClr>
              <a:buSzPct val="69498"/>
              <a:buChar char="•"/>
            </a:pPr>
            <a:r>
              <a:rPr lang="en-GB"/>
              <a:t>Situations where you </a:t>
            </a:r>
            <a:r>
              <a:rPr lang="en-GB">
                <a:highlight>
                  <a:srgbClr val="FFFF00"/>
                </a:highlight>
              </a:rPr>
              <a:t>don’t know exactly what to ask</a:t>
            </a:r>
            <a:endParaRPr>
              <a:highlight>
                <a:srgbClr val="FFFF00"/>
              </a:highlight>
            </a:endParaRPr>
          </a:p>
          <a:p>
            <a:pPr indent="-342900" lvl="0" marL="457200" rtl="0" algn="l">
              <a:lnSpc>
                <a:spcPct val="90000"/>
              </a:lnSpc>
              <a:spcBef>
                <a:spcPts val="1000"/>
              </a:spcBef>
              <a:spcAft>
                <a:spcPts val="0"/>
              </a:spcAft>
              <a:buClr>
                <a:schemeClr val="dk1"/>
              </a:buClr>
              <a:buSzPct val="69498"/>
              <a:buChar char="•"/>
            </a:pPr>
            <a:r>
              <a:rPr lang="en-GB"/>
              <a:t>Less structured, explorative </a:t>
            </a:r>
            <a:r>
              <a:rPr lang="en-GB">
                <a:highlight>
                  <a:srgbClr val="FFFF00"/>
                </a:highlight>
              </a:rPr>
              <a:t>conversations</a:t>
            </a:r>
            <a:endParaRPr>
              <a:highlight>
                <a:srgbClr val="FFFF00"/>
              </a:highlight>
            </a:endParaRPr>
          </a:p>
          <a:p>
            <a:pPr indent="-342900" lvl="0" marL="457200" rtl="0" algn="l">
              <a:lnSpc>
                <a:spcPct val="90000"/>
              </a:lnSpc>
              <a:spcBef>
                <a:spcPts val="1000"/>
              </a:spcBef>
              <a:spcAft>
                <a:spcPts val="0"/>
              </a:spcAft>
              <a:buClr>
                <a:schemeClr val="dk1"/>
              </a:buClr>
              <a:buSzPct val="69498"/>
              <a:buChar char="•"/>
            </a:pPr>
            <a:r>
              <a:rPr lang="en-GB"/>
              <a:t>When your respondents may use </a:t>
            </a:r>
            <a:r>
              <a:rPr lang="en-GB">
                <a:highlight>
                  <a:srgbClr val="00FF00"/>
                </a:highlight>
              </a:rPr>
              <a:t>different languages</a:t>
            </a:r>
            <a:endParaRPr>
              <a:highlight>
                <a:srgbClr val="00FF00"/>
              </a:highlight>
            </a:endParaRPr>
          </a:p>
          <a:p>
            <a:pPr indent="-342900" lvl="0" marL="457200" rtl="0" algn="l">
              <a:lnSpc>
                <a:spcPct val="90000"/>
              </a:lnSpc>
              <a:spcBef>
                <a:spcPts val="1000"/>
              </a:spcBef>
              <a:spcAft>
                <a:spcPts val="0"/>
              </a:spcAft>
              <a:buClr>
                <a:schemeClr val="dk1"/>
              </a:buClr>
              <a:buSzPct val="69498"/>
              <a:buChar char="•"/>
            </a:pPr>
            <a:r>
              <a:rPr lang="en-GB"/>
              <a:t>When you can scale up from H2H to AI interviewing</a:t>
            </a:r>
            <a:r>
              <a:rPr lang="en-GB">
                <a:highlight>
                  <a:srgbClr val="00FF00"/>
                </a:highlight>
              </a:rPr>
              <a:t> </a:t>
            </a:r>
            <a:endParaRPr>
              <a:highlight>
                <a:srgbClr val="00FF00"/>
              </a:highlight>
            </a:endParaRPr>
          </a:p>
          <a:p>
            <a:pPr indent="-228600" lvl="0" marL="457200" rtl="0" algn="l">
              <a:lnSpc>
                <a:spcPct val="90000"/>
              </a:lnSpc>
              <a:spcBef>
                <a:spcPts val="1000"/>
              </a:spcBef>
              <a:spcAft>
                <a:spcPts val="0"/>
              </a:spcAft>
              <a:buClr>
                <a:schemeClr val="dk1"/>
              </a:buClr>
              <a:buSzPct val="69498"/>
              <a:buNone/>
            </a:pPr>
            <a:r>
              <a:t/>
            </a:r>
            <a:endParaRPr/>
          </a:p>
          <a:p>
            <a:pPr indent="0" lvl="0" marL="0" rtl="0" algn="l">
              <a:lnSpc>
                <a:spcPct val="90000"/>
              </a:lnSpc>
              <a:spcBef>
                <a:spcPts val="1000"/>
              </a:spcBef>
              <a:spcAft>
                <a:spcPts val="0"/>
              </a:spcAft>
              <a:buSzPct val="44226"/>
              <a:buNone/>
            </a:pPr>
            <a:r>
              <a:rPr lang="en-GB" sz="4400"/>
              <a:t>DON’T: </a:t>
            </a:r>
            <a:r>
              <a:rPr lang="en-GB" sz="4400">
                <a:latin typeface="Arial"/>
                <a:ea typeface="Arial"/>
                <a:cs typeface="Arial"/>
                <a:sym typeface="Arial"/>
              </a:rPr>
              <a:t>When not to use AI interviewing</a:t>
            </a:r>
            <a:endParaRPr/>
          </a:p>
          <a:p>
            <a:pPr indent="0" lvl="0" marL="0" rtl="0" algn="l">
              <a:lnSpc>
                <a:spcPct val="90000"/>
              </a:lnSpc>
              <a:spcBef>
                <a:spcPts val="1000"/>
              </a:spcBef>
              <a:spcAft>
                <a:spcPts val="0"/>
              </a:spcAft>
              <a:buSzPct val="69498"/>
              <a:buNone/>
            </a:pPr>
            <a:r>
              <a:t/>
            </a:r>
            <a:endParaRPr>
              <a:latin typeface="Arial"/>
              <a:ea typeface="Arial"/>
              <a:cs typeface="Arial"/>
              <a:sym typeface="Arial"/>
            </a:endParaRPr>
          </a:p>
          <a:p>
            <a:pPr indent="-342900" lvl="0" marL="457200" rtl="0" algn="l">
              <a:lnSpc>
                <a:spcPct val="90000"/>
              </a:lnSpc>
              <a:spcBef>
                <a:spcPts val="1000"/>
              </a:spcBef>
              <a:spcAft>
                <a:spcPts val="0"/>
              </a:spcAft>
              <a:buClr>
                <a:schemeClr val="dk1"/>
              </a:buClr>
              <a:buSzPct val="69498"/>
              <a:buChar char="•"/>
            </a:pPr>
            <a:r>
              <a:rPr lang="en-GB"/>
              <a:t>When you </a:t>
            </a:r>
            <a:r>
              <a:rPr lang="en-GB">
                <a:highlight>
                  <a:srgbClr val="FF9900"/>
                </a:highlight>
              </a:rPr>
              <a:t>could have used a questionnaire </a:t>
            </a:r>
            <a:r>
              <a:rPr lang="en-GB"/>
              <a:t>with open questions</a:t>
            </a:r>
            <a:endParaRPr/>
          </a:p>
          <a:p>
            <a:pPr indent="-342900" lvl="0" marL="457200" rtl="0" algn="l">
              <a:lnSpc>
                <a:spcPct val="90000"/>
              </a:lnSpc>
              <a:spcBef>
                <a:spcPts val="1000"/>
              </a:spcBef>
              <a:spcAft>
                <a:spcPts val="0"/>
              </a:spcAft>
              <a:buClr>
                <a:schemeClr val="dk1"/>
              </a:buClr>
              <a:buSzPct val="69498"/>
              <a:buChar char="•"/>
            </a:pPr>
            <a:r>
              <a:rPr lang="en-GB"/>
              <a:t>When you have a </a:t>
            </a:r>
            <a:r>
              <a:rPr lang="en-GB">
                <a:highlight>
                  <a:srgbClr val="FF9900"/>
                </a:highlight>
              </a:rPr>
              <a:t>lot of specific questions </a:t>
            </a:r>
            <a:r>
              <a:rPr lang="en-GB"/>
              <a:t>to ask</a:t>
            </a:r>
            <a:endParaRPr/>
          </a:p>
          <a:p>
            <a:pPr indent="-342900" lvl="0" marL="457200" rtl="0" algn="l">
              <a:lnSpc>
                <a:spcPct val="90000"/>
              </a:lnSpc>
              <a:spcBef>
                <a:spcPts val="1000"/>
              </a:spcBef>
              <a:spcAft>
                <a:spcPts val="0"/>
              </a:spcAft>
              <a:buClr>
                <a:schemeClr val="dk1"/>
              </a:buClr>
              <a:buSzPct val="69498"/>
              <a:buChar char="•"/>
            </a:pPr>
            <a:r>
              <a:rPr lang="en-GB"/>
              <a:t>When you are dealing with </a:t>
            </a:r>
            <a:r>
              <a:rPr lang="en-GB">
                <a:highlight>
                  <a:srgbClr val="FF9900"/>
                </a:highlight>
              </a:rPr>
              <a:t>sensitive </a:t>
            </a:r>
            <a:r>
              <a:rPr lang="en-GB"/>
              <a:t>information</a:t>
            </a:r>
            <a:endParaRPr/>
          </a:p>
        </p:txBody>
      </p:sp>
      <p:sp>
        <p:nvSpPr>
          <p:cNvPr id="214" name="Google Shape;214;p14"/>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14 min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219" name="Shape 219"/>
        <p:cNvGrpSpPr/>
        <p:nvPr/>
      </p:nvGrpSpPr>
      <p:grpSpPr>
        <a:xfrm>
          <a:off x="0" y="0"/>
          <a:ext cx="0" cy="0"/>
          <a:chOff x="0" y="0"/>
          <a:chExt cx="0" cy="0"/>
        </a:xfrm>
      </p:grpSpPr>
      <p:sp>
        <p:nvSpPr>
          <p:cNvPr id="220" name="Google Shape;220;g3398819d769_2_12"/>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Qualia</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p3"/>
          <p:cNvSpPr txBox="1"/>
          <p:nvPr/>
        </p:nvSpPr>
        <p:spPr>
          <a:xfrm>
            <a:off x="401769" y="593634"/>
            <a:ext cx="7128387"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extLst>
                  <a:ext uri="http://customooxmlschemas.google.com/">
                    <go:slidesCustomData xmlns:go="http://customooxmlschemas.google.com/" textRoundtripDataId="2"/>
                  </a:ext>
                </a:extLst>
              </a:rPr>
              <a:t>What’s </a:t>
            </a:r>
            <a:r>
              <a:rPr b="1" i="0" lang="en-GB" sz="4400" u="none" cap="none" strike="noStrike">
                <a:solidFill>
                  <a:srgbClr val="000000"/>
                </a:solidFill>
                <a:latin typeface="Arial"/>
                <a:ea typeface="Arial"/>
                <a:cs typeface="Arial"/>
                <a:sym typeface="Arial"/>
                <a:extLst>
                  <a:ext uri="http://customooxmlschemas.google.com/">
                    <go:slidesCustomData xmlns:go="http://customooxmlschemas.google.com/" textRoundtripDataId="3"/>
                  </a:ext>
                </a:extLst>
              </a:rPr>
              <a:t>QualiaInterviews</a:t>
            </a:r>
            <a:r>
              <a:rPr b="1" i="0" lang="en-GB" sz="4400" u="none" cap="none" strike="noStrike">
                <a:solidFill>
                  <a:srgbClr val="000000"/>
                </a:solidFill>
                <a:latin typeface="Arial"/>
                <a:ea typeface="Arial"/>
                <a:cs typeface="Arial"/>
                <a:sym typeface="Arial"/>
              </a:rPr>
              <a:t>? </a:t>
            </a:r>
            <a:endParaRPr b="1" i="0" sz="4400" u="none" cap="none" strike="noStrike">
              <a:solidFill>
                <a:schemeClr val="dk1"/>
              </a:solidFill>
              <a:latin typeface="Arial"/>
              <a:ea typeface="Arial"/>
              <a:cs typeface="Arial"/>
              <a:sym typeface="Arial"/>
            </a:endParaRPr>
          </a:p>
        </p:txBody>
      </p:sp>
      <p:sp>
        <p:nvSpPr>
          <p:cNvPr id="227" name="Google Shape;227;p3"/>
          <p:cNvSpPr txBox="1"/>
          <p:nvPr/>
        </p:nvSpPr>
        <p:spPr>
          <a:xfrm>
            <a:off x="401769" y="1476825"/>
            <a:ext cx="11586300" cy="115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0" i="0" lang="en-GB" sz="2300" u="none" cap="none" strike="noStrike">
                <a:solidFill>
                  <a:srgbClr val="171717"/>
                </a:solidFill>
                <a:latin typeface="Arial"/>
                <a:ea typeface="Arial"/>
                <a:cs typeface="Arial"/>
                <a:sym typeface="Arial"/>
              </a:rPr>
              <a:t>A platform for </a:t>
            </a:r>
            <a:r>
              <a:rPr b="1" i="0" lang="en-GB" sz="2300" u="none" cap="none" strike="noStrike">
                <a:solidFill>
                  <a:srgbClr val="171717"/>
                </a:solidFill>
                <a:latin typeface="Arial"/>
                <a:ea typeface="Arial"/>
                <a:cs typeface="Arial"/>
                <a:sym typeface="Arial"/>
              </a:rPr>
              <a:t>designing </a:t>
            </a:r>
            <a:r>
              <a:rPr b="0" i="0" lang="en-GB" sz="2300" u="none" cap="none" strike="noStrike">
                <a:solidFill>
                  <a:srgbClr val="171717"/>
                </a:solidFill>
                <a:latin typeface="Arial"/>
                <a:ea typeface="Arial"/>
                <a:cs typeface="Arial"/>
                <a:sym typeface="Arial"/>
              </a:rPr>
              <a:t>and </a:t>
            </a:r>
            <a:r>
              <a:rPr b="1" i="0" lang="en-GB" sz="2300" u="none" cap="none" strike="noStrike">
                <a:solidFill>
                  <a:srgbClr val="171717"/>
                </a:solidFill>
                <a:latin typeface="Arial"/>
                <a:ea typeface="Arial"/>
                <a:cs typeface="Arial"/>
                <a:sym typeface="Arial"/>
              </a:rPr>
              <a:t>delivering</a:t>
            </a:r>
            <a:r>
              <a:rPr b="0" i="0" lang="en-GB" sz="2300" u="none" cap="none" strike="noStrike">
                <a:solidFill>
                  <a:srgbClr val="171717"/>
                </a:solidFill>
                <a:latin typeface="Arial"/>
                <a:ea typeface="Arial"/>
                <a:cs typeface="Arial"/>
                <a:sym typeface="Arial"/>
              </a:rPr>
              <a:t> AI-led online interviews. </a:t>
            </a:r>
            <a:endParaRPr b="0" i="0" sz="2300" u="none" cap="none" strike="noStrike">
              <a:solidFill>
                <a:srgbClr val="17171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rPr b="0" i="0" lang="en-GB" sz="2300" u="none" cap="none" strike="noStrike">
                <a:solidFill>
                  <a:srgbClr val="171717"/>
                </a:solidFill>
                <a:latin typeface="Arial"/>
                <a:ea typeface="Arial"/>
                <a:cs typeface="Arial"/>
                <a:sym typeface="Arial"/>
              </a:rPr>
              <a:t>“SurveyMonkey, but for stories”</a:t>
            </a:r>
            <a:endParaRPr b="0" i="0" sz="2300" u="none" cap="none" strike="noStrike">
              <a:solidFill>
                <a:srgbClr val="17171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rPr b="0" i="0" lang="en-GB" sz="2300" u="none" cap="none" strike="noStrike">
                <a:solidFill>
                  <a:srgbClr val="171717"/>
                </a:solidFill>
                <a:latin typeface="Arial"/>
                <a:ea typeface="Arial"/>
                <a:cs typeface="Arial"/>
                <a:sym typeface="Arial"/>
              </a:rPr>
              <a:t>One interview costs £1-2. You get £50 in credits if you sign up. No subscription.</a:t>
            </a:r>
            <a:endParaRPr b="0" i="0" sz="2300" u="none" cap="none" strike="noStrike">
              <a:solidFill>
                <a:srgbClr val="171717"/>
              </a:solidFill>
              <a:latin typeface="Arial"/>
              <a:ea typeface="Arial"/>
              <a:cs typeface="Arial"/>
              <a:sym typeface="Arial"/>
            </a:endParaRPr>
          </a:p>
        </p:txBody>
      </p:sp>
      <p:sp>
        <p:nvSpPr>
          <p:cNvPr id="228" name="Google Shape;228;p3"/>
          <p:cNvSpPr txBox="1"/>
          <p:nvPr/>
        </p:nvSpPr>
        <p:spPr>
          <a:xfrm>
            <a:off x="401769" y="2707425"/>
            <a:ext cx="5611800" cy="391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dk1"/>
                </a:solidFill>
                <a:latin typeface="Arial"/>
                <a:ea typeface="Arial"/>
                <a:cs typeface="Arial"/>
                <a:sym typeface="Arial"/>
              </a:rPr>
              <a:t>How it works:</a:t>
            </a:r>
            <a:endParaRPr b="1" i="0" sz="1400" u="none" cap="none" strike="noStrike">
              <a:solidFill>
                <a:srgbClr val="000000"/>
              </a:solidFill>
              <a:latin typeface="Arial"/>
              <a:ea typeface="Arial"/>
              <a:cs typeface="Arial"/>
              <a:sym typeface="Arial"/>
            </a:endParaRPr>
          </a:p>
          <a:p>
            <a:pPr indent="-381000" lvl="0" marL="457200" marR="0" rtl="0" algn="l">
              <a:lnSpc>
                <a:spcPct val="100000"/>
              </a:lnSpc>
              <a:spcBef>
                <a:spcPts val="150"/>
              </a:spcBef>
              <a:spcAft>
                <a:spcPts val="0"/>
              </a:spcAft>
              <a:buClr>
                <a:srgbClr val="000000"/>
              </a:buClr>
              <a:buSzPts val="2400"/>
              <a:buFont typeface="Arial"/>
              <a:buChar char="●"/>
            </a:pPr>
            <a:r>
              <a:rPr b="1" i="0" lang="en-GB" sz="2400" u="none" cap="none" strike="noStrike">
                <a:solidFill>
                  <a:srgbClr val="1FA393"/>
                </a:solidFill>
                <a:latin typeface="Arial"/>
                <a:ea typeface="Arial"/>
                <a:cs typeface="Arial"/>
                <a:sym typeface="Arial"/>
              </a:rPr>
              <a:t>Design</a:t>
            </a:r>
            <a:r>
              <a:rPr b="0" i="0" lang="en-GB" sz="2400" u="none" cap="none" strike="noStrike">
                <a:solidFill>
                  <a:schemeClr val="dk1"/>
                </a:solidFill>
                <a:latin typeface="Arial"/>
                <a:ea typeface="Arial"/>
                <a:cs typeface="Arial"/>
                <a:sym typeface="Arial"/>
              </a:rPr>
              <a:t> and </a:t>
            </a:r>
            <a:r>
              <a:rPr b="1" i="0" lang="en-GB" sz="2400" u="none" cap="none" strike="noStrike">
                <a:solidFill>
                  <a:srgbClr val="1FA393"/>
                </a:solidFill>
                <a:latin typeface="Arial"/>
                <a:ea typeface="Arial"/>
                <a:cs typeface="Arial"/>
                <a:sym typeface="Arial"/>
              </a:rPr>
              <a:t>test</a:t>
            </a:r>
            <a:r>
              <a:rPr b="0" i="0" lang="en-GB" sz="2400" u="none" cap="none" strike="noStrike">
                <a:solidFill>
                  <a:schemeClr val="dk1"/>
                </a:solidFill>
                <a:latin typeface="Arial"/>
                <a:ea typeface="Arial"/>
                <a:cs typeface="Arial"/>
                <a:sym typeface="Arial"/>
              </a:rPr>
              <a:t> your interview </a:t>
            </a:r>
            <a:endParaRPr b="0" i="0" sz="1400" u="none" cap="none" strike="noStrike">
              <a:solidFill>
                <a:srgbClr val="000000"/>
              </a:solidFill>
              <a:latin typeface="Arial"/>
              <a:ea typeface="Arial"/>
              <a:cs typeface="Arial"/>
              <a:sym typeface="Arial"/>
            </a:endParaRPr>
          </a:p>
          <a:p>
            <a:pPr indent="-381000" lvl="0" marL="457200" marR="0" rtl="0" algn="l">
              <a:lnSpc>
                <a:spcPct val="100000"/>
              </a:lnSpc>
              <a:spcBef>
                <a:spcPts val="0"/>
              </a:spcBef>
              <a:spcAft>
                <a:spcPts val="0"/>
              </a:spcAft>
              <a:buClr>
                <a:srgbClr val="000000"/>
              </a:buClr>
              <a:buSzPts val="2400"/>
              <a:buFont typeface="Arial"/>
              <a:buChar char="●"/>
            </a:pPr>
            <a:r>
              <a:rPr b="1" i="0" lang="en-GB" sz="2400" u="none" cap="none" strike="noStrike">
                <a:solidFill>
                  <a:srgbClr val="1FA393"/>
                </a:solidFill>
                <a:latin typeface="Arial"/>
                <a:ea typeface="Arial"/>
                <a:cs typeface="Arial"/>
                <a:sym typeface="Arial"/>
              </a:rPr>
              <a:t>Send the interview link </a:t>
            </a:r>
            <a:r>
              <a:rPr b="0" i="0" lang="en-GB" sz="2400" u="none" cap="none" strike="noStrike">
                <a:solidFill>
                  <a:schemeClr val="dk1"/>
                </a:solidFill>
                <a:latin typeface="Arial"/>
                <a:ea typeface="Arial"/>
                <a:cs typeface="Arial"/>
                <a:sym typeface="Arial"/>
              </a:rPr>
              <a:t>to your respondents </a:t>
            </a:r>
            <a:endParaRPr b="0" i="0" sz="1400" u="none" cap="none" strike="noStrike">
              <a:solidFill>
                <a:srgbClr val="000000"/>
              </a:solidFill>
              <a:latin typeface="Arial"/>
              <a:ea typeface="Arial"/>
              <a:cs typeface="Arial"/>
              <a:sym typeface="Arial"/>
            </a:endParaRPr>
          </a:p>
          <a:p>
            <a:pPr indent="-381000" lvl="0" marL="457200" marR="0" rtl="0" algn="l">
              <a:lnSpc>
                <a:spcPct val="100000"/>
              </a:lnSpc>
              <a:spcBef>
                <a:spcPts val="0"/>
              </a:spcBef>
              <a:spcAft>
                <a:spcPts val="0"/>
              </a:spcAft>
              <a:buClr>
                <a:srgbClr val="000000"/>
              </a:buClr>
              <a:buSzPts val="2400"/>
              <a:buFont typeface="Arial"/>
              <a:buChar char="●"/>
            </a:pPr>
            <a:r>
              <a:rPr b="0" i="0" lang="en-GB" sz="2400" u="none" cap="none" strike="noStrike">
                <a:solidFill>
                  <a:schemeClr val="dk1"/>
                </a:solidFill>
                <a:latin typeface="Arial"/>
                <a:ea typeface="Arial"/>
                <a:cs typeface="Arial"/>
                <a:sym typeface="Arial"/>
              </a:rPr>
              <a:t>Analyse the transcripts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15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38100" marR="0" rtl="0" algn="l">
              <a:lnSpc>
                <a:spcPct val="115000"/>
              </a:lnSpc>
              <a:spcBef>
                <a:spcPts val="0"/>
              </a:spcBef>
              <a:spcAft>
                <a:spcPts val="0"/>
              </a:spcAft>
              <a:buClr>
                <a:schemeClr val="dk1"/>
              </a:buClr>
              <a:buSzPts val="2400"/>
              <a:buFont typeface="Arial"/>
              <a:buNone/>
            </a:pPr>
            <a:r>
              <a:rPr b="1" i="0" lang="en-GB" sz="2400" u="none" cap="none" strike="noStrike">
                <a:solidFill>
                  <a:schemeClr val="dk1"/>
                </a:solidFill>
                <a:latin typeface="Arial"/>
                <a:ea typeface="Arial"/>
                <a:cs typeface="Arial"/>
                <a:sym typeface="Arial"/>
              </a:rPr>
              <a:t>Alternatives:</a:t>
            </a:r>
            <a:endParaRPr b="1" i="0" sz="1400" u="none" cap="none" strike="noStrike">
              <a:solidFill>
                <a:schemeClr val="dk1"/>
              </a:solidFill>
              <a:latin typeface="Arial"/>
              <a:ea typeface="Arial"/>
              <a:cs typeface="Arial"/>
              <a:sym typeface="Arial"/>
            </a:endParaRPr>
          </a:p>
          <a:p>
            <a:pPr indent="-381000" lvl="0" marL="457200" marR="0" rtl="0" algn="l">
              <a:lnSpc>
                <a:spcPct val="100000"/>
              </a:lnSpc>
              <a:spcBef>
                <a:spcPts val="150"/>
              </a:spcBef>
              <a:spcAft>
                <a:spcPts val="0"/>
              </a:spcAft>
              <a:buClr>
                <a:srgbClr val="000000"/>
              </a:buClr>
              <a:buSzPts val="2400"/>
              <a:buFont typeface="Arial"/>
              <a:buChar char="●"/>
            </a:pPr>
            <a:r>
              <a:rPr b="1" i="0" lang="en-GB" sz="2400" u="none" cap="none" strike="noStrike">
                <a:solidFill>
                  <a:srgbClr val="1FA393"/>
                </a:solidFill>
                <a:uFill>
                  <a:noFill/>
                </a:uFill>
                <a:latin typeface="Arial"/>
                <a:ea typeface="Arial"/>
                <a:cs typeface="Arial"/>
                <a:sym typeface="Arial"/>
                <a:hlinkClick r:id="rId3">
                  <a:extLst>
                    <a:ext uri="{A12FA001-AC4F-418D-AE19-62706E023703}">
                      <ahyp:hlinkClr val="tx"/>
                    </a:ext>
                  </a:extLst>
                </a:hlinkClick>
              </a:rPr>
              <a:t>Ailyze.com</a:t>
            </a:r>
            <a:endParaRPr b="1" i="0" sz="2400" u="none" cap="none" strike="noStrike">
              <a:solidFill>
                <a:srgbClr val="1FA393"/>
              </a:solidFill>
              <a:latin typeface="Arial"/>
              <a:ea typeface="Arial"/>
              <a:cs typeface="Arial"/>
              <a:sym typeface="Arial"/>
            </a:endParaRPr>
          </a:p>
          <a:p>
            <a:pPr indent="-381000" lvl="0" marL="457200" marR="0" rtl="0" algn="l">
              <a:lnSpc>
                <a:spcPct val="100000"/>
              </a:lnSpc>
              <a:spcBef>
                <a:spcPts val="0"/>
              </a:spcBef>
              <a:spcAft>
                <a:spcPts val="0"/>
              </a:spcAft>
              <a:buClr>
                <a:srgbClr val="000000"/>
              </a:buClr>
              <a:buSzPts val="2400"/>
              <a:buFont typeface="Arial"/>
              <a:buChar char="●"/>
            </a:pPr>
            <a:r>
              <a:rPr b="1" i="0" lang="en-GB" sz="2400" u="none" cap="none" strike="noStrike">
                <a:solidFill>
                  <a:srgbClr val="1FA393"/>
                </a:solidFill>
                <a:uFill>
                  <a:noFill/>
                </a:uFill>
                <a:latin typeface="Arial"/>
                <a:ea typeface="Arial"/>
                <a:cs typeface="Arial"/>
                <a:sym typeface="Arial"/>
                <a:hlinkClick r:id="rId4">
                  <a:extLst>
                    <a:ext uri="{A12FA001-AC4F-418D-AE19-62706E023703}">
                      <ahyp:hlinkClr val="tx"/>
                    </a:ext>
                  </a:extLst>
                </a:hlinkClick>
              </a:rPr>
              <a:t>Yasna.ai</a:t>
            </a:r>
            <a:endParaRPr b="0" i="0" sz="2400" u="none" cap="none" strike="noStrike">
              <a:solidFill>
                <a:srgbClr val="0000FF"/>
              </a:solidFill>
              <a:latin typeface="Arial"/>
              <a:ea typeface="Arial"/>
              <a:cs typeface="Arial"/>
              <a:sym typeface="Arial"/>
            </a:endParaRPr>
          </a:p>
          <a:p>
            <a:pPr indent="0" lvl="0" marL="0" marR="0" rtl="0" algn="l">
              <a:lnSpc>
                <a:spcPct val="100000"/>
              </a:lnSpc>
              <a:spcBef>
                <a:spcPts val="15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pic>
        <p:nvPicPr>
          <p:cNvPr id="229" name="Google Shape;229;p3"/>
          <p:cNvPicPr preferRelativeResize="0"/>
          <p:nvPr/>
        </p:nvPicPr>
        <p:blipFill rotWithShape="1">
          <a:blip r:embed="rId5">
            <a:alphaModFix/>
          </a:blip>
          <a:srcRect b="0" l="1451" r="3653" t="0"/>
          <a:stretch/>
        </p:blipFill>
        <p:spPr>
          <a:xfrm>
            <a:off x="6383825" y="2799618"/>
            <a:ext cx="5611800" cy="3687157"/>
          </a:xfrm>
          <a:prstGeom prst="rect">
            <a:avLst/>
          </a:prstGeom>
          <a:noFill/>
          <a:ln>
            <a:noFill/>
          </a:ln>
        </p:spPr>
      </p:pic>
      <p:sp>
        <p:nvSpPr>
          <p:cNvPr id="230" name="Google Shape;230;p3"/>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231" name="Google Shape;231;p3"/>
          <p:cNvSpPr/>
          <p:nvPr/>
        </p:nvSpPr>
        <p:spPr>
          <a:xfrm>
            <a:off x="11226250" y="4086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16 min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236" name="Shape 236"/>
        <p:cNvGrpSpPr/>
        <p:nvPr/>
      </p:nvGrpSpPr>
      <p:grpSpPr>
        <a:xfrm>
          <a:off x="0" y="0"/>
          <a:ext cx="0" cy="0"/>
          <a:chOff x="0" y="0"/>
          <a:chExt cx="0" cy="0"/>
        </a:xfrm>
      </p:grpSpPr>
      <p:sp>
        <p:nvSpPr>
          <p:cNvPr id="237" name="Google Shape;237;g3398819d769_3_14"/>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Qualia</a:t>
            </a:r>
            <a:endParaRPr>
              <a:solidFill>
                <a:schemeClr val="lt1"/>
              </a:solidFill>
            </a:endParaRPr>
          </a:p>
        </p:txBody>
      </p:sp>
      <p:sp>
        <p:nvSpPr>
          <p:cNvPr id="238" name="Google Shape;238;g3398819d769_3_14"/>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400"/>
              <a:buNone/>
            </a:pPr>
            <a:r>
              <a:rPr lang="en-GB">
                <a:solidFill>
                  <a:schemeClr val="lt1"/>
                </a:solidFill>
              </a:rPr>
              <a:t>Overview</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7"/>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5" name="Google Shape;245;p7"/>
          <p:cNvSpPr txBox="1"/>
          <p:nvPr/>
        </p:nvSpPr>
        <p:spPr>
          <a:xfrm>
            <a:off x="422774" y="670500"/>
            <a:ext cx="10422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rgbClr val="000000"/>
                </a:solidFill>
                <a:latin typeface="Arial"/>
                <a:ea typeface="Arial"/>
                <a:cs typeface="Arial"/>
                <a:sym typeface="Arial"/>
                <a:extLst>
                  <a:ext uri="http://customooxmlschemas.google.com/">
                    <go:slidesCustomData xmlns:go="http://customooxmlschemas.google.com/" textRoundtripDataId="4"/>
                  </a:ext>
                </a:extLst>
              </a:rPr>
              <a:t>Walkthrough </a:t>
            </a:r>
            <a:r>
              <a:rPr b="1" i="0" lang="en-GB" sz="4000" u="none" cap="none" strike="noStrike">
                <a:solidFill>
                  <a:srgbClr val="000000"/>
                </a:solidFill>
                <a:latin typeface="Arial"/>
                <a:ea typeface="Arial"/>
                <a:cs typeface="Arial"/>
                <a:sym typeface="Arial"/>
              </a:rPr>
              <a:t>of Qualia’s interface</a:t>
            </a:r>
            <a:endParaRPr b="0" i="0" sz="1400" u="none" cap="none" strike="noStrike">
              <a:solidFill>
                <a:srgbClr val="000000"/>
              </a:solidFill>
              <a:latin typeface="Arial"/>
              <a:ea typeface="Arial"/>
              <a:cs typeface="Arial"/>
              <a:sym typeface="Arial"/>
            </a:endParaRPr>
          </a:p>
        </p:txBody>
      </p:sp>
      <p:sp>
        <p:nvSpPr>
          <p:cNvPr id="246" name="Google Shape;246;p7"/>
          <p:cNvSpPr txBox="1"/>
          <p:nvPr/>
        </p:nvSpPr>
        <p:spPr>
          <a:xfrm>
            <a:off x="422775" y="1515350"/>
            <a:ext cx="11769300" cy="31914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15000"/>
              </a:lnSpc>
              <a:spcBef>
                <a:spcPts val="1000"/>
              </a:spcBef>
              <a:spcAft>
                <a:spcPts val="0"/>
              </a:spcAft>
              <a:buClr>
                <a:schemeClr val="dk1"/>
              </a:buClr>
              <a:buSzPts val="3000"/>
              <a:buFont typeface="Arial"/>
              <a:buChar char="●"/>
            </a:pPr>
            <a:r>
              <a:rPr b="0" i="0" lang="en-GB" sz="3000" u="none" cap="none" strike="noStrike">
                <a:solidFill>
                  <a:schemeClr val="dk1"/>
                </a:solidFill>
                <a:latin typeface="Arial"/>
                <a:ea typeface="Arial"/>
                <a:cs typeface="Arial"/>
                <a:sym typeface="Arial"/>
              </a:rPr>
              <a:t>Create, test and manage the interviews</a:t>
            </a:r>
            <a:endParaRPr b="0" i="0" sz="3000" u="none" cap="none" strike="noStrike">
              <a:solidFill>
                <a:srgbClr val="0000FF"/>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3000"/>
              <a:buFont typeface="Arial"/>
              <a:buNone/>
            </a:pPr>
            <a:r>
              <a:t/>
            </a:r>
            <a:endParaRPr b="0" i="0" sz="3000" u="none" cap="none" strike="noStrike">
              <a:solidFill>
                <a:srgbClr val="0000FF"/>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3000"/>
              <a:buFont typeface="Arial"/>
              <a:buNone/>
            </a:pPr>
            <a:r>
              <a:t/>
            </a:r>
            <a:endParaRPr b="0" i="0" sz="3000" u="none" cap="none" strike="noStrike">
              <a:solidFill>
                <a:srgbClr val="0000FF"/>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3000"/>
              <a:buFont typeface="Arial"/>
              <a:buNone/>
            </a:pPr>
            <a:r>
              <a:t/>
            </a:r>
            <a:endParaRPr b="0" i="0" sz="3000" u="none" cap="none" strike="noStrike">
              <a:solidFill>
                <a:srgbClr val="0000FF"/>
              </a:solidFill>
              <a:latin typeface="Arial"/>
              <a:ea typeface="Arial"/>
              <a:cs typeface="Arial"/>
              <a:sym typeface="Arial"/>
            </a:endParaRPr>
          </a:p>
          <a:p>
            <a:pPr indent="-419100" lvl="0" marL="457200" marR="0" rtl="0" algn="l">
              <a:lnSpc>
                <a:spcPct val="115000"/>
              </a:lnSpc>
              <a:spcBef>
                <a:spcPts val="1000"/>
              </a:spcBef>
              <a:spcAft>
                <a:spcPts val="0"/>
              </a:spcAft>
              <a:buClr>
                <a:schemeClr val="dk1"/>
              </a:buClr>
              <a:buSzPts val="3000"/>
              <a:buFont typeface="Arial"/>
              <a:buChar char="●"/>
            </a:pPr>
            <a:r>
              <a:rPr b="0" i="0" lang="en-GB" sz="3000" u="none" cap="none" strike="noStrike">
                <a:solidFill>
                  <a:schemeClr val="dk1"/>
                </a:solidFill>
                <a:latin typeface="Arial"/>
                <a:ea typeface="Arial"/>
                <a:cs typeface="Arial"/>
                <a:sym typeface="Arial"/>
              </a:rPr>
              <a:t>User guide: </a:t>
            </a:r>
            <a:r>
              <a:rPr b="0" i="0" lang="en-GB" sz="3000" u="sng" cap="none" strike="noStrike">
                <a:solidFill>
                  <a:srgbClr val="0000FF"/>
                </a:solidFill>
                <a:latin typeface="Arial"/>
                <a:ea typeface="Arial"/>
                <a:cs typeface="Arial"/>
                <a:sym typeface="Arial"/>
                <a:hlinkClick r:id="rId3">
                  <a:extLst>
                    <a:ext uri="{A12FA001-AC4F-418D-AE19-62706E023703}">
                      <ahyp:hlinkClr val="tx"/>
                    </a:ext>
                  </a:extLst>
                </a:hlinkClick>
              </a:rPr>
              <a:t>https://www.qualiainterviews.com/documentation/</a:t>
            </a:r>
            <a:r>
              <a:rPr b="0" i="0" lang="en-GB" sz="3000" u="none" cap="none" strike="noStrike">
                <a:solidFill>
                  <a:srgbClr val="0000FF"/>
                </a:solidFill>
                <a:latin typeface="Arial"/>
                <a:ea typeface="Arial"/>
                <a:cs typeface="Arial"/>
                <a:sym typeface="Arial"/>
              </a:rPr>
              <a:t> </a:t>
            </a:r>
            <a:endParaRPr b="0" i="0" sz="2800" u="none" cap="none" strike="noStrike">
              <a:solidFill>
                <a:srgbClr val="0000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2"/>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2" name="Google Shape;252;p12"/>
          <p:cNvSpPr txBox="1"/>
          <p:nvPr/>
        </p:nvSpPr>
        <p:spPr>
          <a:xfrm>
            <a:off x="404300" y="737925"/>
            <a:ext cx="11787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Privacy and consent</a:t>
            </a:r>
            <a:endParaRPr b="0" i="0" sz="4400" u="none" cap="none" strike="noStrike">
              <a:solidFill>
                <a:srgbClr val="000000"/>
              </a:solidFill>
              <a:latin typeface="Arial"/>
              <a:ea typeface="Arial"/>
              <a:cs typeface="Arial"/>
              <a:sym typeface="Arial"/>
            </a:endParaRPr>
          </a:p>
        </p:txBody>
      </p:sp>
      <p:sp>
        <p:nvSpPr>
          <p:cNvPr id="253" name="Google Shape;253;p12"/>
          <p:cNvSpPr txBox="1"/>
          <p:nvPr/>
        </p:nvSpPr>
        <p:spPr>
          <a:xfrm>
            <a:off x="488400" y="1729450"/>
            <a:ext cx="11703600" cy="5425800"/>
          </a:xfrm>
          <a:prstGeom prst="rect">
            <a:avLst/>
          </a:prstGeom>
          <a:noFill/>
          <a:ln>
            <a:noFill/>
          </a:ln>
        </p:spPr>
        <p:txBody>
          <a:bodyPr anchorCtr="0" anchor="t" bIns="45700" lIns="91425" spcFirstLastPara="1" rIns="91425" wrap="square" tIns="45700">
            <a:spAutoFit/>
          </a:bodyPr>
          <a:lstStyle/>
          <a:p>
            <a:pPr indent="-374650" lvl="0" marL="457200" marR="0" rtl="0" algn="l">
              <a:lnSpc>
                <a:spcPct val="150000"/>
              </a:lnSpc>
              <a:spcBef>
                <a:spcPts val="0"/>
              </a:spcBef>
              <a:spcAft>
                <a:spcPts val="0"/>
              </a:spcAft>
              <a:buClr>
                <a:schemeClr val="dk1"/>
              </a:buClr>
              <a:buSzPts val="2300"/>
              <a:buFont typeface="Arial"/>
              <a:buChar char="●"/>
            </a:pPr>
            <a:r>
              <a:rPr b="1" i="0" lang="en-GB" sz="2300" u="none" cap="none" strike="noStrike">
                <a:solidFill>
                  <a:schemeClr val="dk1"/>
                </a:solidFill>
                <a:latin typeface="Arial"/>
                <a:ea typeface="Arial"/>
                <a:cs typeface="Arial"/>
                <a:sym typeface="Arial"/>
              </a:rPr>
              <a:t>Privacy</a:t>
            </a:r>
            <a:endParaRPr b="1" i="0" sz="2300" u="none" cap="none" strike="noStrike">
              <a:solidFill>
                <a:schemeClr val="dk1"/>
              </a:solidFill>
              <a:latin typeface="Arial"/>
              <a:ea typeface="Arial"/>
              <a:cs typeface="Arial"/>
              <a:sym typeface="Arial"/>
            </a:endParaRPr>
          </a:p>
          <a:p>
            <a:pPr indent="-374650" lvl="1" marL="914400" marR="0" rtl="0" algn="l">
              <a:lnSpc>
                <a:spcPct val="150000"/>
              </a:lnSpc>
              <a:spcBef>
                <a:spcPts val="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At Qualia, all interviews are, by default, anonymous and we don’t store personally identifying information at all. </a:t>
            </a:r>
            <a:endParaRPr b="1" i="0" sz="2300" u="none" cap="none" strike="noStrike">
              <a:solidFill>
                <a:schemeClr val="dk1"/>
              </a:solidFill>
              <a:latin typeface="Arial"/>
              <a:ea typeface="Arial"/>
              <a:cs typeface="Arial"/>
              <a:sym typeface="Arial"/>
            </a:endParaRPr>
          </a:p>
          <a:p>
            <a:pPr indent="-374650" lvl="1" marL="914400" marR="0" rtl="0" algn="l">
              <a:lnSpc>
                <a:spcPct val="150000"/>
              </a:lnSpc>
              <a:spcBef>
                <a:spcPts val="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Qualia </a:t>
            </a:r>
            <a:r>
              <a:rPr b="0" i="0" lang="en-GB" sz="2300" u="sng" cap="none" strike="noStrike">
                <a:solidFill>
                  <a:schemeClr val="hlink"/>
                </a:solidFill>
                <a:latin typeface="Arial"/>
                <a:ea typeface="Arial"/>
                <a:cs typeface="Arial"/>
                <a:sym typeface="Arial"/>
                <a:hlinkClick r:id="rId3"/>
              </a:rPr>
              <a:t>stores data securely,</a:t>
            </a:r>
            <a:r>
              <a:rPr b="0" i="0" lang="en-GB" sz="2300" u="none" cap="none" strike="noStrike">
                <a:solidFill>
                  <a:schemeClr val="dk1"/>
                </a:solidFill>
                <a:latin typeface="Arial"/>
                <a:ea typeface="Arial"/>
                <a:cs typeface="Arial"/>
                <a:sym typeface="Arial"/>
              </a:rPr>
              <a:t> but researchers should still be cautious with sensitive information.</a:t>
            </a:r>
            <a:endParaRPr b="0" i="0" sz="2300" u="none" cap="none" strike="noStrike">
              <a:solidFill>
                <a:schemeClr val="dk1"/>
              </a:solidFill>
              <a:latin typeface="Arial"/>
              <a:ea typeface="Arial"/>
              <a:cs typeface="Arial"/>
              <a:sym typeface="Arial"/>
            </a:endParaRPr>
          </a:p>
          <a:p>
            <a:pPr indent="-374650" lvl="0" marL="457200" marR="0" rtl="0" algn="l">
              <a:lnSpc>
                <a:spcPct val="150000"/>
              </a:lnSpc>
              <a:spcBef>
                <a:spcPts val="0"/>
              </a:spcBef>
              <a:spcAft>
                <a:spcPts val="0"/>
              </a:spcAft>
              <a:buClr>
                <a:schemeClr val="dk1"/>
              </a:buClr>
              <a:buSzPts val="2300"/>
              <a:buFont typeface="Arial"/>
              <a:buChar char="●"/>
            </a:pPr>
            <a:r>
              <a:rPr b="1" i="0" lang="en-GB" sz="2300" u="none" cap="none" strike="noStrike">
                <a:solidFill>
                  <a:schemeClr val="dk1"/>
                </a:solidFill>
                <a:latin typeface="Arial"/>
                <a:ea typeface="Arial"/>
                <a:cs typeface="Arial"/>
                <a:sym typeface="Arial"/>
              </a:rPr>
              <a:t>Consent</a:t>
            </a:r>
            <a:endParaRPr b="1" i="0" sz="2300" u="none" cap="none" strike="noStrike">
              <a:solidFill>
                <a:schemeClr val="dk1"/>
              </a:solidFill>
              <a:latin typeface="Arial"/>
              <a:ea typeface="Arial"/>
              <a:cs typeface="Arial"/>
              <a:sym typeface="Arial"/>
            </a:endParaRPr>
          </a:p>
          <a:p>
            <a:pPr indent="-374650" lvl="1" marL="914400" marR="0" rtl="0" algn="l">
              <a:lnSpc>
                <a:spcPct val="150000"/>
              </a:lnSpc>
              <a:spcBef>
                <a:spcPts val="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Ensure data anonymisation and compliance with privacy laws (e.g., GDPR). </a:t>
            </a:r>
            <a:endParaRPr b="0" i="0" sz="2300" u="none" cap="none" strike="noStrike">
              <a:solidFill>
                <a:schemeClr val="dk1"/>
              </a:solidFill>
              <a:latin typeface="Arial"/>
              <a:ea typeface="Arial"/>
              <a:cs typeface="Arial"/>
              <a:sym typeface="Arial"/>
            </a:endParaRPr>
          </a:p>
          <a:p>
            <a:pPr indent="-374650" lvl="1" marL="914400" marR="0" rtl="0" algn="l">
              <a:lnSpc>
                <a:spcPct val="150000"/>
              </a:lnSpc>
              <a:spcBef>
                <a:spcPts val="120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The introductory pop-up, which includes your Description text is designed to get informed consent.</a:t>
            </a:r>
            <a:endParaRPr b="0" i="0" sz="1200" u="none" cap="none" strike="noStrike">
              <a:solidFill>
                <a:srgbClr val="000000"/>
              </a:solidFill>
              <a:latin typeface="Arial"/>
              <a:ea typeface="Arial"/>
              <a:cs typeface="Arial"/>
              <a:sym typeface="Arial"/>
            </a:endParaRPr>
          </a:p>
          <a:p>
            <a:pPr indent="0" lvl="0" marL="457200" marR="0" rtl="0" algn="l">
              <a:lnSpc>
                <a:spcPct val="100000"/>
              </a:lnSpc>
              <a:spcBef>
                <a:spcPts val="1200"/>
              </a:spcBef>
              <a:spcAft>
                <a:spcPts val="0"/>
              </a:spcAft>
              <a:buClr>
                <a:srgbClr val="000000"/>
              </a:buClr>
              <a:buSzPts val="18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3398819d769_3_132"/>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g3398819d769_3_132"/>
          <p:cNvSpPr txBox="1"/>
          <p:nvPr/>
        </p:nvSpPr>
        <p:spPr>
          <a:xfrm>
            <a:off x="404300" y="737925"/>
            <a:ext cx="11787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Multi language!</a:t>
            </a:r>
            <a:endParaRPr b="0" i="0" sz="4400" u="none" cap="none" strike="noStrike">
              <a:solidFill>
                <a:srgbClr val="000000"/>
              </a:solidFill>
              <a:latin typeface="Arial"/>
              <a:ea typeface="Arial"/>
              <a:cs typeface="Arial"/>
              <a:sym typeface="Arial"/>
            </a:endParaRPr>
          </a:p>
        </p:txBody>
      </p:sp>
      <p:sp>
        <p:nvSpPr>
          <p:cNvPr id="260" name="Google Shape;260;g3398819d769_3_132"/>
          <p:cNvSpPr txBox="1"/>
          <p:nvPr/>
        </p:nvSpPr>
        <p:spPr>
          <a:xfrm>
            <a:off x="488400" y="1729450"/>
            <a:ext cx="11703600" cy="800400"/>
          </a:xfrm>
          <a:prstGeom prst="rect">
            <a:avLst/>
          </a:prstGeom>
          <a:noFill/>
          <a:ln>
            <a:noFill/>
          </a:ln>
        </p:spPr>
        <p:txBody>
          <a:bodyPr anchorCtr="0" anchor="t" bIns="45700" lIns="91425" spcFirstLastPara="1" rIns="91425" wrap="square" tIns="45700">
            <a:spAutoFit/>
          </a:bodyPr>
          <a:lstStyle/>
          <a:p>
            <a:pPr indent="-374650" lvl="0" marL="457200" marR="0" rtl="0" algn="l">
              <a:lnSpc>
                <a:spcPct val="100000"/>
              </a:lnSpc>
              <a:spcBef>
                <a:spcPts val="120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It’s cool!</a:t>
            </a:r>
            <a:endParaRPr b="0" i="0" sz="2300" u="none" cap="none" strike="noStrike">
              <a:solidFill>
                <a:schemeClr val="dk1"/>
              </a:solidFill>
              <a:latin typeface="Arial"/>
              <a:ea typeface="Arial"/>
              <a:cs typeface="Arial"/>
              <a:sym typeface="Arial"/>
            </a:endParaRPr>
          </a:p>
          <a:p>
            <a:pPr indent="-374650" lvl="0" marL="457200" marR="0" rtl="0" algn="l">
              <a:lnSpc>
                <a:spcPct val="100000"/>
              </a:lnSpc>
              <a:spcBef>
                <a:spcPts val="0"/>
              </a:spcBef>
              <a:spcAft>
                <a:spcPts val="0"/>
              </a:spcAft>
              <a:buClr>
                <a:schemeClr val="dk1"/>
              </a:buClr>
              <a:buSzPts val="2300"/>
              <a:buFont typeface="Arial"/>
              <a:buChar char="●"/>
            </a:pPr>
            <a:r>
              <a:rPr b="0" i="0" lang="en-GB" sz="2300" u="none" cap="none" strike="noStrike">
                <a:solidFill>
                  <a:schemeClr val="dk1"/>
                </a:solidFill>
                <a:latin typeface="Arial"/>
                <a:ea typeface="Arial"/>
                <a:cs typeface="Arial"/>
                <a:sym typeface="Arial"/>
              </a:rPr>
              <a:t>Look at the </a:t>
            </a:r>
            <a:r>
              <a:rPr b="0" i="0" lang="en-GB" sz="2300" u="sng" cap="none" strike="noStrike">
                <a:solidFill>
                  <a:schemeClr val="hlink"/>
                </a:solidFill>
                <a:latin typeface="Arial"/>
                <a:ea typeface="Arial"/>
                <a:cs typeface="Arial"/>
                <a:sym typeface="Arial"/>
                <a:hlinkClick r:id="rId3"/>
              </a:rPr>
              <a:t>docs</a:t>
            </a:r>
            <a:endParaRPr b="0" i="0" sz="23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29925d9904_0_144"/>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6" name="Google Shape;266;g329925d9904_0_144"/>
          <p:cNvSpPr txBox="1"/>
          <p:nvPr/>
        </p:nvSpPr>
        <p:spPr>
          <a:xfrm>
            <a:off x="422787" y="593634"/>
            <a:ext cx="110415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700"/>
              <a:buFont typeface="Arial"/>
              <a:buNone/>
            </a:pPr>
            <a:r>
              <a:rPr b="1" i="0" lang="en-GB" sz="3700" u="none" cap="none" strike="noStrike">
                <a:solidFill>
                  <a:srgbClr val="000000"/>
                </a:solidFill>
                <a:latin typeface="Arial"/>
                <a:ea typeface="Arial"/>
                <a:cs typeface="Arial"/>
                <a:sym typeface="Arial"/>
              </a:rPr>
              <a:t>What instructions to give the AI?</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700"/>
              <a:buFont typeface="Arial"/>
              <a:buNone/>
            </a:pPr>
            <a:r>
              <a:t/>
            </a:r>
            <a:endParaRPr b="1" i="0" sz="3700" u="none" cap="none" strike="noStrike">
              <a:solidFill>
                <a:schemeClr val="dk1"/>
              </a:solidFill>
              <a:latin typeface="Arial"/>
              <a:ea typeface="Arial"/>
              <a:cs typeface="Arial"/>
              <a:sym typeface="Arial"/>
            </a:endParaRPr>
          </a:p>
        </p:txBody>
      </p:sp>
      <p:sp>
        <p:nvSpPr>
          <p:cNvPr id="267" name="Google Shape;267;g329925d9904_0_144"/>
          <p:cNvSpPr txBox="1"/>
          <p:nvPr/>
        </p:nvSpPr>
        <p:spPr>
          <a:xfrm>
            <a:off x="575100" y="1746571"/>
            <a:ext cx="11041800" cy="441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dk1"/>
                </a:solidFill>
                <a:latin typeface="Arial"/>
                <a:ea typeface="Arial"/>
                <a:cs typeface="Arial"/>
                <a:sym typeface="Arial"/>
              </a:rPr>
              <a:t>You have a </a:t>
            </a:r>
            <a:r>
              <a:rPr b="0" i="1" lang="en-GB" sz="2200" u="none" cap="none" strike="noStrike">
                <a:solidFill>
                  <a:schemeClr val="dk1"/>
                </a:solidFill>
                <a:latin typeface="Arial"/>
                <a:ea typeface="Arial"/>
                <a:cs typeface="Arial"/>
                <a:sym typeface="Arial"/>
              </a:rPr>
              <a:t>lot </a:t>
            </a:r>
            <a:r>
              <a:rPr b="0" i="0" lang="en-GB" sz="2200" u="none" cap="none" strike="noStrike">
                <a:solidFill>
                  <a:schemeClr val="dk1"/>
                </a:solidFill>
                <a:latin typeface="Arial"/>
                <a:ea typeface="Arial"/>
                <a:cs typeface="Arial"/>
                <a:sym typeface="Arial"/>
              </a:rPr>
              <a:t>of flexibility. 10 overlapping tools in one.</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dk1"/>
                </a:solidFill>
                <a:latin typeface="Arial"/>
                <a:ea typeface="Arial"/>
                <a:cs typeface="Arial"/>
                <a:sym typeface="Arial"/>
              </a:rPr>
              <a:t>Match your design to your analysis plan</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Highly structured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Loosely structured</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Conditional logic</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Iterative questioning</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Causal mapping</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Social network diagrams</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Digging deeper</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Iterate a hypothesis</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“Thinking models”</a:t>
            </a:r>
            <a:endParaRPr b="0" i="0" sz="2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398819d769_3_126"/>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3" name="Google Shape;273;g3398819d769_3_126"/>
          <p:cNvSpPr txBox="1"/>
          <p:nvPr/>
        </p:nvSpPr>
        <p:spPr>
          <a:xfrm>
            <a:off x="422787" y="593634"/>
            <a:ext cx="110415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700"/>
              <a:buFont typeface="Arial"/>
              <a:buNone/>
            </a:pPr>
            <a:r>
              <a:rPr b="1" i="0" lang="en-GB" sz="3700" u="none" cap="none" strike="noStrike">
                <a:solidFill>
                  <a:srgbClr val="000000"/>
                </a:solidFill>
                <a:latin typeface="Arial"/>
                <a:ea typeface="Arial"/>
                <a:cs typeface="Arial"/>
                <a:sym typeface="Arial"/>
              </a:rPr>
              <a:t>What if it “isn’t working”??</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700"/>
              <a:buFont typeface="Arial"/>
              <a:buNone/>
            </a:pPr>
            <a:r>
              <a:t/>
            </a:r>
            <a:endParaRPr b="1" i="0" sz="3700" u="none" cap="none" strike="noStrike">
              <a:solidFill>
                <a:schemeClr val="dk1"/>
              </a:solidFill>
              <a:latin typeface="Arial"/>
              <a:ea typeface="Arial"/>
              <a:cs typeface="Arial"/>
              <a:sym typeface="Arial"/>
            </a:endParaRPr>
          </a:p>
        </p:txBody>
      </p:sp>
      <p:sp>
        <p:nvSpPr>
          <p:cNvPr id="274" name="Google Shape;274;g3398819d769_3_126"/>
          <p:cNvSpPr txBox="1"/>
          <p:nvPr/>
        </p:nvSpPr>
        <p:spPr>
          <a:xfrm>
            <a:off x="575100" y="1746571"/>
            <a:ext cx="11041800" cy="9126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Tweak the instructions. Test. Iterate.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Don’t overload it</a:t>
            </a:r>
            <a:endParaRPr b="0" i="0" sz="2200" u="none" cap="none" strike="noStrike">
              <a:solidFill>
                <a:schemeClr val="dk1"/>
              </a:solidFill>
              <a:latin typeface="Arial"/>
              <a:ea typeface="Arial"/>
              <a:cs typeface="Arial"/>
              <a:sym typeface="Arial"/>
            </a:endParaRPr>
          </a:p>
        </p:txBody>
      </p:sp>
      <p:sp>
        <p:nvSpPr>
          <p:cNvPr id="275" name="Google Shape;275;g3398819d769_3_126"/>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9"/>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1" name="Google Shape;281;p9"/>
          <p:cNvSpPr txBox="1"/>
          <p:nvPr/>
        </p:nvSpPr>
        <p:spPr>
          <a:xfrm>
            <a:off x="422775" y="1796100"/>
            <a:ext cx="11560800" cy="3472200"/>
          </a:xfrm>
          <a:prstGeom prst="rect">
            <a:avLst/>
          </a:prstGeom>
          <a:noFill/>
          <a:ln>
            <a:noFill/>
          </a:ln>
        </p:spPr>
        <p:txBody>
          <a:bodyPr anchorCtr="0" anchor="t" bIns="45700" lIns="91425" spcFirstLastPara="1" rIns="91425" wrap="square" tIns="45700">
            <a:spAutoFit/>
          </a:bodyPr>
          <a:lstStyle/>
          <a:p>
            <a:pPr indent="-400050" lvl="0" marL="457200" marR="0" rtl="0" algn="l">
              <a:lnSpc>
                <a:spcPct val="115000"/>
              </a:lnSpc>
              <a:spcBef>
                <a:spcPts val="1000"/>
              </a:spcBef>
              <a:spcAft>
                <a:spcPts val="0"/>
              </a:spcAft>
              <a:buClr>
                <a:schemeClr val="dk1"/>
              </a:buClr>
              <a:buSzPts val="2700"/>
              <a:buFont typeface="Arial"/>
              <a:buChar char="●"/>
            </a:pPr>
            <a:r>
              <a:rPr b="1" i="0" lang="en-GB" sz="2700" u="none" cap="none" strike="noStrike">
                <a:solidFill>
                  <a:schemeClr val="dk1"/>
                </a:solidFill>
                <a:latin typeface="Arial"/>
                <a:ea typeface="Arial"/>
                <a:cs typeface="Arial"/>
                <a:sym typeface="Arial"/>
              </a:rPr>
              <a:t>Test interviews</a:t>
            </a:r>
            <a:r>
              <a:rPr b="0" i="0" lang="en-GB" sz="2700" u="none" cap="none" strike="noStrike">
                <a:solidFill>
                  <a:schemeClr val="dk1"/>
                </a:solidFill>
                <a:latin typeface="Arial"/>
                <a:ea typeface="Arial"/>
                <a:cs typeface="Arial"/>
                <a:sym typeface="Arial"/>
              </a:rPr>
              <a:t> before full deployment</a:t>
            </a:r>
            <a:endParaRPr b="0" i="0" sz="2700" u="none" cap="none" strike="noStrike">
              <a:solidFill>
                <a:schemeClr val="dk1"/>
              </a:solidFill>
              <a:latin typeface="Arial"/>
              <a:ea typeface="Arial"/>
              <a:cs typeface="Arial"/>
              <a:sym typeface="Arial"/>
            </a:endParaRPr>
          </a:p>
          <a:p>
            <a:pPr indent="-400050" lvl="0" marL="457200" marR="0" rtl="0" algn="l">
              <a:lnSpc>
                <a:spcPct val="115000"/>
              </a:lnSpc>
              <a:spcBef>
                <a:spcPts val="1000"/>
              </a:spcBef>
              <a:spcAft>
                <a:spcPts val="0"/>
              </a:spcAft>
              <a:buClr>
                <a:schemeClr val="dk1"/>
              </a:buClr>
              <a:buSzPts val="2700"/>
              <a:buFont typeface="Arial"/>
              <a:buChar char="●"/>
            </a:pPr>
            <a:r>
              <a:rPr b="1" i="0" lang="en-GB" sz="2700" u="none" cap="none" strike="noStrike">
                <a:solidFill>
                  <a:schemeClr val="dk1"/>
                </a:solidFill>
                <a:latin typeface="Arial"/>
                <a:ea typeface="Arial"/>
                <a:cs typeface="Arial"/>
                <a:sym typeface="Arial"/>
              </a:rPr>
              <a:t>Monitor for inconsistencies</a:t>
            </a:r>
            <a:r>
              <a:rPr b="0" i="0" lang="en-GB" sz="2700" u="none" cap="none" strike="noStrike">
                <a:solidFill>
                  <a:schemeClr val="dk1"/>
                </a:solidFill>
                <a:latin typeface="Arial"/>
                <a:ea typeface="Arial"/>
                <a:cs typeface="Arial"/>
                <a:sym typeface="Arial"/>
              </a:rPr>
              <a:t> and adjust the interview design as needed</a:t>
            </a:r>
            <a:endParaRPr b="0" i="0" sz="2700" u="none" cap="none" strike="noStrike">
              <a:solidFill>
                <a:schemeClr val="dk1"/>
              </a:solidFill>
              <a:latin typeface="Arial"/>
              <a:ea typeface="Arial"/>
              <a:cs typeface="Arial"/>
              <a:sym typeface="Arial"/>
            </a:endParaRPr>
          </a:p>
          <a:p>
            <a:pPr indent="-400050" lvl="0" marL="457200" marR="0" rtl="0" algn="l">
              <a:lnSpc>
                <a:spcPct val="115000"/>
              </a:lnSpc>
              <a:spcBef>
                <a:spcPts val="1000"/>
              </a:spcBef>
              <a:spcAft>
                <a:spcPts val="0"/>
              </a:spcAft>
              <a:buClr>
                <a:schemeClr val="dk1"/>
              </a:buClr>
              <a:buSzPts val="2700"/>
              <a:buFont typeface="Arial"/>
              <a:buChar char="●"/>
            </a:pPr>
            <a:r>
              <a:rPr b="1" i="0" lang="en-GB" sz="2700" u="none" cap="none" strike="noStrike">
                <a:solidFill>
                  <a:schemeClr val="dk1"/>
                </a:solidFill>
                <a:latin typeface="Arial"/>
                <a:ea typeface="Arial"/>
                <a:cs typeface="Arial"/>
                <a:sym typeface="Arial"/>
              </a:rPr>
              <a:t>Document </a:t>
            </a:r>
            <a:r>
              <a:rPr b="0" i="0" lang="en-GB" sz="2700" u="none" cap="none" strike="noStrike">
                <a:solidFill>
                  <a:schemeClr val="dk1"/>
                </a:solidFill>
                <a:latin typeface="Arial"/>
                <a:ea typeface="Arial"/>
                <a:cs typeface="Arial"/>
                <a:sym typeface="Arial"/>
              </a:rPr>
              <a:t>the steps you took</a:t>
            </a:r>
            <a:endParaRPr b="0" i="0" sz="1400" u="none" cap="none" strike="noStrike">
              <a:solidFill>
                <a:srgbClr val="000000"/>
              </a:solidFill>
              <a:latin typeface="Arial"/>
              <a:ea typeface="Arial"/>
              <a:cs typeface="Arial"/>
              <a:sym typeface="Arial"/>
            </a:endParaRPr>
          </a:p>
          <a:p>
            <a:pPr indent="-400050" lvl="0" marL="457200" marR="0" rtl="0" algn="l">
              <a:lnSpc>
                <a:spcPct val="115000"/>
              </a:lnSpc>
              <a:spcBef>
                <a:spcPts val="1000"/>
              </a:spcBef>
              <a:spcAft>
                <a:spcPts val="0"/>
              </a:spcAft>
              <a:buClr>
                <a:schemeClr val="dk1"/>
              </a:buClr>
              <a:buSzPts val="2700"/>
              <a:buFont typeface="Arial"/>
              <a:buChar char="●"/>
            </a:pPr>
            <a:r>
              <a:rPr b="0" i="0" lang="en-GB" sz="2700" u="none" cap="none" strike="noStrike">
                <a:solidFill>
                  <a:schemeClr val="dk1"/>
                </a:solidFill>
                <a:latin typeface="Arial"/>
                <a:ea typeface="Arial"/>
                <a:cs typeface="Arial"/>
                <a:sym typeface="Arial"/>
              </a:rPr>
              <a:t>Use </a:t>
            </a:r>
            <a:r>
              <a:rPr b="1" i="0" lang="en-GB" sz="2700" u="none" cap="none" strike="noStrike">
                <a:solidFill>
                  <a:schemeClr val="dk1"/>
                </a:solidFill>
                <a:latin typeface="Arial"/>
                <a:ea typeface="Arial"/>
                <a:cs typeface="Arial"/>
                <a:sym typeface="Arial"/>
              </a:rPr>
              <a:t>learnings </a:t>
            </a:r>
            <a:r>
              <a:rPr b="0" i="0" lang="en-GB" sz="2700" u="none" cap="none" strike="noStrike">
                <a:solidFill>
                  <a:schemeClr val="dk1"/>
                </a:solidFill>
                <a:latin typeface="Arial"/>
                <a:ea typeface="Arial"/>
                <a:cs typeface="Arial"/>
                <a:sym typeface="Arial"/>
              </a:rPr>
              <a:t>from each round to</a:t>
            </a:r>
            <a:r>
              <a:rPr b="1" i="0" lang="en-GB" sz="2700" u="none" cap="none" strike="noStrike">
                <a:solidFill>
                  <a:schemeClr val="dk1"/>
                </a:solidFill>
                <a:latin typeface="Arial"/>
                <a:ea typeface="Arial"/>
                <a:cs typeface="Arial"/>
                <a:sym typeface="Arial"/>
              </a:rPr>
              <a:t> refine </a:t>
            </a:r>
            <a:r>
              <a:rPr b="0" i="0" lang="en-GB" sz="2700" u="none" cap="none" strike="noStrike">
                <a:solidFill>
                  <a:schemeClr val="dk1"/>
                </a:solidFill>
                <a:latin typeface="Arial"/>
                <a:ea typeface="Arial"/>
                <a:cs typeface="Arial"/>
                <a:sym typeface="Arial"/>
              </a:rPr>
              <a:t>the interview design: it’s an iterative process</a:t>
            </a:r>
            <a:endParaRPr b="0" i="0" sz="2700" u="none" cap="none" strike="noStrike">
              <a:solidFill>
                <a:schemeClr val="dk1"/>
              </a:solidFill>
              <a:latin typeface="Arial"/>
              <a:ea typeface="Arial"/>
              <a:cs typeface="Arial"/>
              <a:sym typeface="Arial"/>
            </a:endParaRPr>
          </a:p>
        </p:txBody>
      </p:sp>
      <p:sp>
        <p:nvSpPr>
          <p:cNvPr id="282" name="Google Shape;282;p9"/>
          <p:cNvSpPr txBox="1"/>
          <p:nvPr/>
        </p:nvSpPr>
        <p:spPr>
          <a:xfrm>
            <a:off x="422750" y="737925"/>
            <a:ext cx="115608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Preparing to launch</a:t>
            </a:r>
            <a:endParaRPr b="0" i="0" sz="4400" u="none" cap="none" strike="noStrike">
              <a:solidFill>
                <a:srgbClr val="000000"/>
              </a:solidFill>
              <a:latin typeface="Arial"/>
              <a:ea typeface="Arial"/>
              <a:cs typeface="Arial"/>
              <a:sym typeface="Arial"/>
            </a:endParaRPr>
          </a:p>
        </p:txBody>
      </p:sp>
      <p:sp>
        <p:nvSpPr>
          <p:cNvPr id="283" name="Google Shape;283;p9"/>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284" name="Google Shape;284;p9"/>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24 min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289" name="Shape 289"/>
        <p:cNvGrpSpPr/>
        <p:nvPr/>
      </p:nvGrpSpPr>
      <p:grpSpPr>
        <a:xfrm>
          <a:off x="0" y="0"/>
          <a:ext cx="0" cy="0"/>
          <a:chOff x="0" y="0"/>
          <a:chExt cx="0" cy="0"/>
        </a:xfrm>
      </p:grpSpPr>
      <p:sp>
        <p:nvSpPr>
          <p:cNvPr id="290" name="Google Shape;290;g3398819d769_3_2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Breakout</a:t>
            </a:r>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8"/>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6" name="Google Shape;296;p8"/>
          <p:cNvSpPr txBox="1"/>
          <p:nvPr/>
        </p:nvSpPr>
        <p:spPr>
          <a:xfrm>
            <a:off x="432618" y="485958"/>
            <a:ext cx="113268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chemeClr val="dk1"/>
                </a:solidFill>
                <a:latin typeface="Arial"/>
                <a:ea typeface="Arial"/>
                <a:cs typeface="Arial"/>
                <a:sym typeface="Arial"/>
                <a:extLst>
                  <a:ext uri="http://customooxmlschemas.google.com/">
                    <go:slidesCustomData xmlns:go="http://customooxmlschemas.google.com/" textRoundtripDataId="5"/>
                  </a:ext>
                </a:extLst>
              </a:rPr>
              <a:t>Exercise</a:t>
            </a:r>
            <a:r>
              <a:rPr b="1" i="0" lang="en-GB" sz="4400" u="none" cap="none" strike="noStrike">
                <a:solidFill>
                  <a:schemeClr val="dk1"/>
                </a:solidFill>
                <a:latin typeface="Arial"/>
                <a:ea typeface="Arial"/>
                <a:cs typeface="Arial"/>
                <a:sym typeface="Arial"/>
              </a:rPr>
              <a:t>: </a:t>
            </a:r>
            <a:br>
              <a:rPr b="1" i="0" lang="en-GB" sz="4400" u="none" cap="none" strike="noStrike">
                <a:solidFill>
                  <a:schemeClr val="dk1"/>
                </a:solidFill>
                <a:latin typeface="Arial"/>
                <a:ea typeface="Arial"/>
                <a:cs typeface="Arial"/>
                <a:sym typeface="Arial"/>
              </a:rPr>
            </a:br>
            <a:r>
              <a:rPr b="1" i="0" lang="en-GB" sz="4400" u="none" cap="none" strike="noStrike">
                <a:solidFill>
                  <a:schemeClr val="dk1"/>
                </a:solidFill>
                <a:latin typeface="Arial"/>
                <a:ea typeface="Arial"/>
                <a:cs typeface="Arial"/>
                <a:sym typeface="Arial"/>
              </a:rPr>
              <a:t>Designing an AI-led interview with Qualia</a:t>
            </a:r>
            <a:endParaRPr b="0" i="0" sz="4400" u="none" cap="none" strike="noStrike">
              <a:solidFill>
                <a:srgbClr val="000000"/>
              </a:solidFill>
              <a:latin typeface="Arial"/>
              <a:ea typeface="Arial"/>
              <a:cs typeface="Arial"/>
              <a:sym typeface="Arial"/>
            </a:endParaRPr>
          </a:p>
        </p:txBody>
      </p:sp>
      <p:sp>
        <p:nvSpPr>
          <p:cNvPr id="297" name="Google Shape;297;p8"/>
          <p:cNvSpPr txBox="1"/>
          <p:nvPr/>
        </p:nvSpPr>
        <p:spPr>
          <a:xfrm>
            <a:off x="432627" y="3224325"/>
            <a:ext cx="5152500" cy="181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000"/>
              </a:spcBef>
              <a:spcAft>
                <a:spcPts val="0"/>
              </a:spcAft>
              <a:buClr>
                <a:srgbClr val="000000"/>
              </a:buClr>
              <a:buSzPts val="3000"/>
              <a:buFont typeface="Arial"/>
              <a:buNone/>
            </a:pPr>
            <a:r>
              <a:rPr b="1" i="0" lang="en-GB" sz="3000" u="none" cap="none" strike="noStrike">
                <a:solidFill>
                  <a:schemeClr val="lt1"/>
                </a:solidFill>
                <a:highlight>
                  <a:srgbClr val="1B5767"/>
                </a:highlight>
                <a:latin typeface="Arial"/>
                <a:ea typeface="Arial"/>
                <a:cs typeface="Arial"/>
                <a:sym typeface="Arial"/>
              </a:rPr>
              <a:t>STEP 1</a:t>
            </a:r>
            <a:endParaRPr b="0" i="0" sz="1600" u="none" cap="none" strike="noStrike">
              <a:solidFill>
                <a:srgbClr val="000000"/>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3000"/>
              <a:buFont typeface="Arial"/>
              <a:buNone/>
            </a:pPr>
            <a:r>
              <a:rPr b="1" i="0" lang="en-GB" sz="3000" u="none" cap="none" strike="noStrike">
                <a:solidFill>
                  <a:srgbClr val="000000"/>
                </a:solidFill>
                <a:latin typeface="Arial"/>
                <a:ea typeface="Arial"/>
                <a:cs typeface="Arial"/>
                <a:sym typeface="Arial"/>
                <a:extLst>
                  <a:ext uri="http://customooxmlschemas.google.com/">
                    <go:slidesCustomData xmlns:go="http://customooxmlschemas.google.com/" textRoundtripDataId="6"/>
                  </a:ext>
                </a:extLst>
              </a:rPr>
              <a:t>Creating a new interview</a:t>
            </a:r>
            <a:endParaRPr b="1" i="0" sz="3000" u="none" cap="none" strike="noStrike">
              <a:solidFill>
                <a:srgbClr val="000000"/>
              </a:solidFill>
              <a:latin typeface="Arial"/>
              <a:ea typeface="Arial"/>
              <a:cs typeface="Arial"/>
              <a:sym typeface="Arial"/>
            </a:endParaRPr>
          </a:p>
          <a:p>
            <a:pPr indent="-393700" lvl="0" marL="457200" marR="0" rtl="0" algn="l">
              <a:lnSpc>
                <a:spcPct val="115000"/>
              </a:lnSpc>
              <a:spcBef>
                <a:spcPts val="1000"/>
              </a:spcBef>
              <a:spcAft>
                <a:spcPts val="1000"/>
              </a:spcAft>
              <a:buClr>
                <a:srgbClr val="000000"/>
              </a:buClr>
              <a:buSzPts val="2600"/>
              <a:buFont typeface="Arial"/>
              <a:buChar char="●"/>
            </a:pPr>
            <a:r>
              <a:rPr b="0" i="0" lang="en-GB" sz="2600" u="none" cap="none" strike="noStrike">
                <a:solidFill>
                  <a:srgbClr val="000000"/>
                </a:solidFill>
                <a:latin typeface="Arial"/>
                <a:ea typeface="Arial"/>
                <a:cs typeface="Arial"/>
                <a:sym typeface="Arial"/>
              </a:rPr>
              <a:t>Give your interview a name </a:t>
            </a:r>
            <a:endParaRPr b="0" i="0" sz="2600" u="none" cap="none" strike="noStrike">
              <a:solidFill>
                <a:srgbClr val="000000"/>
              </a:solidFill>
              <a:latin typeface="Arial"/>
              <a:ea typeface="Arial"/>
              <a:cs typeface="Arial"/>
              <a:sym typeface="Arial"/>
            </a:endParaRPr>
          </a:p>
        </p:txBody>
      </p:sp>
      <p:pic>
        <p:nvPicPr>
          <p:cNvPr id="298" name="Google Shape;298;p8"/>
          <p:cNvPicPr preferRelativeResize="0"/>
          <p:nvPr/>
        </p:nvPicPr>
        <p:blipFill rotWithShape="1">
          <a:blip r:embed="rId3">
            <a:alphaModFix/>
          </a:blip>
          <a:srcRect b="7114" l="0" r="0" t="0"/>
          <a:stretch/>
        </p:blipFill>
        <p:spPr>
          <a:xfrm>
            <a:off x="5450475" y="2712975"/>
            <a:ext cx="6308900" cy="3983075"/>
          </a:xfrm>
          <a:prstGeom prst="rect">
            <a:avLst/>
          </a:prstGeom>
          <a:noFill/>
          <a:ln>
            <a:noFill/>
          </a:ln>
        </p:spPr>
      </p:pic>
      <p:sp>
        <p:nvSpPr>
          <p:cNvPr id="299" name="Google Shape;299;p8"/>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29925d9904_0_1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g329925d9904_0_10"/>
          <p:cNvSpPr txBox="1"/>
          <p:nvPr/>
        </p:nvSpPr>
        <p:spPr>
          <a:xfrm>
            <a:off x="432618" y="485958"/>
            <a:ext cx="113268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chemeClr val="dk1"/>
                </a:solidFill>
                <a:latin typeface="Arial"/>
                <a:ea typeface="Arial"/>
                <a:cs typeface="Arial"/>
                <a:sym typeface="Arial"/>
              </a:rPr>
              <a:t>Exercise: </a:t>
            </a:r>
            <a:br>
              <a:rPr b="1" i="0" lang="en-GB" sz="4400" u="none" cap="none" strike="noStrike">
                <a:solidFill>
                  <a:schemeClr val="dk1"/>
                </a:solidFill>
                <a:latin typeface="Arial"/>
                <a:ea typeface="Arial"/>
                <a:cs typeface="Arial"/>
                <a:sym typeface="Arial"/>
              </a:rPr>
            </a:br>
            <a:endParaRPr b="0" i="0" sz="4400" u="none" cap="none" strike="noStrike">
              <a:solidFill>
                <a:srgbClr val="000000"/>
              </a:solidFill>
              <a:latin typeface="Arial"/>
              <a:ea typeface="Arial"/>
              <a:cs typeface="Arial"/>
              <a:sym typeface="Arial"/>
            </a:endParaRPr>
          </a:p>
        </p:txBody>
      </p:sp>
      <p:sp>
        <p:nvSpPr>
          <p:cNvPr id="306" name="Google Shape;306;g329925d9904_0_10"/>
          <p:cNvSpPr txBox="1"/>
          <p:nvPr/>
        </p:nvSpPr>
        <p:spPr>
          <a:xfrm>
            <a:off x="432599" y="1406600"/>
            <a:ext cx="11465700" cy="143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highlight>
                  <a:srgbClr val="1B5767"/>
                </a:highlight>
                <a:latin typeface="Arial"/>
                <a:ea typeface="Arial"/>
                <a:cs typeface="Arial"/>
                <a:sym typeface="Arial"/>
              </a:rPr>
              <a:t>STEP 2</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000000"/>
                </a:solidFill>
                <a:latin typeface="Arial"/>
                <a:ea typeface="Arial"/>
                <a:cs typeface="Arial"/>
                <a:sym typeface="Arial"/>
              </a:rPr>
              <a:t>Writing the interview instructions:</a:t>
            </a:r>
            <a:endParaRPr b="1" i="0" sz="2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900"/>
              <a:buFont typeface="Arial"/>
              <a:buNone/>
            </a:pPr>
            <a:r>
              <a:rPr b="0" i="0" lang="en-GB" sz="2900" u="none" cap="none" strike="noStrike">
                <a:solidFill>
                  <a:srgbClr val="000000"/>
                </a:solidFill>
                <a:latin typeface="Arial"/>
                <a:ea typeface="Arial"/>
                <a:cs typeface="Arial"/>
                <a:sym typeface="Arial"/>
              </a:rPr>
              <a:t>You can edit the texts directly and/or use the Interview Advisor</a:t>
            </a:r>
            <a:endParaRPr b="0" i="0" sz="1500" u="none" cap="none" strike="noStrike">
              <a:solidFill>
                <a:srgbClr val="000000"/>
              </a:solidFill>
              <a:latin typeface="Arial"/>
              <a:ea typeface="Arial"/>
              <a:cs typeface="Arial"/>
              <a:sym typeface="Arial"/>
            </a:endParaRPr>
          </a:p>
        </p:txBody>
      </p:sp>
      <p:sp>
        <p:nvSpPr>
          <p:cNvPr id="307" name="Google Shape;307;g329925d9904_0_10"/>
          <p:cNvSpPr txBox="1"/>
          <p:nvPr/>
        </p:nvSpPr>
        <p:spPr>
          <a:xfrm>
            <a:off x="524875" y="3044587"/>
            <a:ext cx="5209500" cy="35280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15000"/>
              </a:lnSpc>
              <a:spcBef>
                <a:spcPts val="0"/>
              </a:spcBef>
              <a:spcAft>
                <a:spcPts val="0"/>
              </a:spcAft>
              <a:buClr>
                <a:schemeClr val="dk1"/>
              </a:buClr>
              <a:buSzPts val="2400"/>
              <a:buFont typeface="Arial"/>
              <a:buChar char="●"/>
            </a:pPr>
            <a:r>
              <a:rPr b="1" i="0" lang="en-GB" sz="2400" u="none" cap="none" strike="noStrike">
                <a:solidFill>
                  <a:schemeClr val="dk1"/>
                </a:solidFill>
                <a:latin typeface="Arial"/>
                <a:ea typeface="Arial"/>
                <a:cs typeface="Arial"/>
                <a:sym typeface="Arial"/>
              </a:rPr>
              <a:t>Identify your research objectives </a:t>
            </a:r>
            <a:r>
              <a:rPr b="0" i="0" lang="en-GB" sz="2400" u="none" cap="none" strike="noStrike">
                <a:solidFill>
                  <a:schemeClr val="dk1"/>
                </a:solidFill>
                <a:latin typeface="Arial"/>
                <a:ea typeface="Arial"/>
                <a:cs typeface="Arial"/>
                <a:sym typeface="Arial"/>
              </a:rPr>
              <a:t>→ Plus, are there any specific questions that need to be answered? </a:t>
            </a:r>
            <a:endParaRPr b="0" i="0" sz="2400" u="none" cap="none" strike="noStrike">
              <a:solidFill>
                <a:schemeClr val="dk1"/>
              </a:solidFill>
              <a:latin typeface="Arial"/>
              <a:ea typeface="Arial"/>
              <a:cs typeface="Arial"/>
              <a:sym typeface="Arial"/>
            </a:endParaRPr>
          </a:p>
          <a:p>
            <a:pPr indent="-381000" lvl="0" marL="457200" marR="0" rtl="0" algn="l">
              <a:lnSpc>
                <a:spcPct val="115000"/>
              </a:lnSpc>
              <a:spcBef>
                <a:spcPts val="0"/>
              </a:spcBef>
              <a:spcAft>
                <a:spcPts val="0"/>
              </a:spcAft>
              <a:buClr>
                <a:schemeClr val="dk1"/>
              </a:buClr>
              <a:buSzPts val="2400"/>
              <a:buFont typeface="Arial"/>
              <a:buChar char="●"/>
            </a:pPr>
            <a:r>
              <a:rPr b="1" i="0" lang="en-GB" sz="2400" u="none" cap="none" strike="noStrike">
                <a:solidFill>
                  <a:schemeClr val="dk1"/>
                </a:solidFill>
                <a:latin typeface="Arial"/>
                <a:ea typeface="Arial"/>
                <a:cs typeface="Arial"/>
                <a:sym typeface="Arial"/>
              </a:rPr>
              <a:t>Define your target audience</a:t>
            </a:r>
            <a:r>
              <a:rPr b="0" i="0" lang="en-GB" sz="2400" u="none" cap="none" strike="noStrike">
                <a:solidFill>
                  <a:schemeClr val="dk1"/>
                </a:solidFill>
                <a:latin typeface="Arial"/>
                <a:ea typeface="Arial"/>
                <a:cs typeface="Arial"/>
                <a:sym typeface="Arial"/>
              </a:rPr>
              <a:t> → this helps the AI identify the correct tone to talk to the respondents</a:t>
            </a:r>
            <a:endParaRPr b="0" i="0" sz="2400" u="none" cap="none" strike="noStrike">
              <a:solidFill>
                <a:schemeClr val="dk1"/>
              </a:solidFill>
              <a:latin typeface="Arial"/>
              <a:ea typeface="Arial"/>
              <a:cs typeface="Arial"/>
              <a:sym typeface="Arial"/>
            </a:endParaRPr>
          </a:p>
        </p:txBody>
      </p:sp>
      <p:pic>
        <p:nvPicPr>
          <p:cNvPr id="308" name="Google Shape;308;g329925d9904_0_10"/>
          <p:cNvPicPr preferRelativeResize="0"/>
          <p:nvPr/>
        </p:nvPicPr>
        <p:blipFill rotWithShape="1">
          <a:blip r:embed="rId3">
            <a:alphaModFix/>
          </a:blip>
          <a:srcRect b="0" l="3097" r="11322" t="0"/>
          <a:stretch/>
        </p:blipFill>
        <p:spPr>
          <a:xfrm>
            <a:off x="5988750" y="2941650"/>
            <a:ext cx="5978650" cy="3733876"/>
          </a:xfrm>
          <a:prstGeom prst="rect">
            <a:avLst/>
          </a:prstGeom>
          <a:noFill/>
          <a:ln>
            <a:noFill/>
          </a:ln>
        </p:spPr>
      </p:pic>
      <p:sp>
        <p:nvSpPr>
          <p:cNvPr id="309" name="Google Shape;309;g329925d9904_0_10"/>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329925d9904_0_188"/>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5" name="Google Shape;315;g329925d9904_0_188"/>
          <p:cNvSpPr txBox="1"/>
          <p:nvPr/>
        </p:nvSpPr>
        <p:spPr>
          <a:xfrm>
            <a:off x="432618" y="485958"/>
            <a:ext cx="113268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chemeClr val="dk1"/>
                </a:solidFill>
                <a:latin typeface="Arial"/>
                <a:ea typeface="Arial"/>
                <a:cs typeface="Arial"/>
                <a:sym typeface="Arial"/>
              </a:rPr>
              <a:t>Exercise: </a:t>
            </a:r>
            <a:br>
              <a:rPr b="1" i="0" lang="en-GB" sz="4400" u="none" cap="none" strike="noStrike">
                <a:solidFill>
                  <a:schemeClr val="dk1"/>
                </a:solidFill>
                <a:latin typeface="Arial"/>
                <a:ea typeface="Arial"/>
                <a:cs typeface="Arial"/>
                <a:sym typeface="Arial"/>
              </a:rPr>
            </a:br>
            <a:endParaRPr b="0" i="0" sz="4400" u="none" cap="none" strike="noStrike">
              <a:solidFill>
                <a:srgbClr val="000000"/>
              </a:solidFill>
              <a:latin typeface="Arial"/>
              <a:ea typeface="Arial"/>
              <a:cs typeface="Arial"/>
              <a:sym typeface="Arial"/>
            </a:endParaRPr>
          </a:p>
        </p:txBody>
      </p:sp>
      <p:sp>
        <p:nvSpPr>
          <p:cNvPr id="316" name="Google Shape;316;g329925d9904_0_188"/>
          <p:cNvSpPr txBox="1"/>
          <p:nvPr/>
        </p:nvSpPr>
        <p:spPr>
          <a:xfrm>
            <a:off x="509100" y="1809550"/>
            <a:ext cx="6249900" cy="291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highlight>
                  <a:srgbClr val="1B5767"/>
                </a:highlight>
                <a:latin typeface="Arial"/>
                <a:ea typeface="Arial"/>
                <a:cs typeface="Arial"/>
                <a:sym typeface="Arial"/>
              </a:rPr>
              <a:t>STEP 3</a:t>
            </a:r>
            <a:endParaRPr b="0" i="0" sz="1500" u="none" cap="none" strike="noStrike">
              <a:solidFill>
                <a:srgbClr val="000000"/>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2900"/>
              <a:buFont typeface="Arial"/>
              <a:buNone/>
            </a:pPr>
            <a:r>
              <a:rPr b="1" i="0" lang="en-GB" sz="2900" u="none" cap="none" strike="noStrike">
                <a:solidFill>
                  <a:srgbClr val="000000"/>
                </a:solidFill>
                <a:latin typeface="Arial"/>
                <a:ea typeface="Arial"/>
                <a:cs typeface="Arial"/>
                <a:sym typeface="Arial"/>
              </a:rPr>
              <a:t>Testing the interview:</a:t>
            </a:r>
            <a:endParaRPr b="1" i="0" sz="1500" u="none" cap="none" strike="noStrike">
              <a:solidFill>
                <a:srgbClr val="000000"/>
              </a:solidFill>
              <a:latin typeface="Arial"/>
              <a:ea typeface="Arial"/>
              <a:cs typeface="Arial"/>
              <a:sym typeface="Arial"/>
            </a:endParaRPr>
          </a:p>
          <a:p>
            <a:pPr indent="-412750" lvl="0" marL="914400" marR="0" rtl="0" algn="l">
              <a:lnSpc>
                <a:spcPct val="115000"/>
              </a:lnSpc>
              <a:spcBef>
                <a:spcPts val="1000"/>
              </a:spcBef>
              <a:spcAft>
                <a:spcPts val="0"/>
              </a:spcAft>
              <a:buClr>
                <a:srgbClr val="000000"/>
              </a:buClr>
              <a:buSzPts val="2900"/>
              <a:buFont typeface="Arial"/>
              <a:buChar char="●"/>
            </a:pPr>
            <a:r>
              <a:rPr b="0" i="0" lang="en-GB" sz="2900" u="none" cap="none" strike="noStrike">
                <a:solidFill>
                  <a:srgbClr val="000000"/>
                </a:solidFill>
                <a:latin typeface="Arial"/>
                <a:ea typeface="Arial"/>
                <a:cs typeface="Arial"/>
                <a:sym typeface="Arial"/>
              </a:rPr>
              <a:t>Manually </a:t>
            </a:r>
            <a:endParaRPr b="0" i="0" sz="1500" u="none" cap="none" strike="noStrike">
              <a:solidFill>
                <a:srgbClr val="000000"/>
              </a:solidFill>
              <a:latin typeface="Arial"/>
              <a:ea typeface="Arial"/>
              <a:cs typeface="Arial"/>
              <a:sym typeface="Arial"/>
            </a:endParaRPr>
          </a:p>
          <a:p>
            <a:pPr indent="-412750" lvl="0" marL="914400" marR="0" rtl="0" algn="l">
              <a:lnSpc>
                <a:spcPct val="115000"/>
              </a:lnSpc>
              <a:spcBef>
                <a:spcPts val="1000"/>
              </a:spcBef>
              <a:spcAft>
                <a:spcPts val="1000"/>
              </a:spcAft>
              <a:buClr>
                <a:srgbClr val="000000"/>
              </a:buClr>
              <a:buSzPts val="2900"/>
              <a:buFont typeface="Arial"/>
              <a:buChar char="●"/>
            </a:pPr>
            <a:r>
              <a:rPr b="0" i="0" lang="en-GB" sz="2900" u="none" cap="none" strike="noStrike">
                <a:solidFill>
                  <a:srgbClr val="000000"/>
                </a:solidFill>
                <a:latin typeface="Arial"/>
                <a:ea typeface="Arial"/>
                <a:cs typeface="Arial"/>
                <a:sym typeface="Arial"/>
              </a:rPr>
              <a:t>With the Automation panel (with different personas) </a:t>
            </a:r>
            <a:endParaRPr b="0" i="0" sz="1500" u="none" cap="none" strike="noStrike">
              <a:solidFill>
                <a:srgbClr val="000000"/>
              </a:solidFill>
              <a:latin typeface="Arial"/>
              <a:ea typeface="Arial"/>
              <a:cs typeface="Arial"/>
              <a:sym typeface="Arial"/>
            </a:endParaRPr>
          </a:p>
        </p:txBody>
      </p:sp>
      <p:pic>
        <p:nvPicPr>
          <p:cNvPr id="317" name="Google Shape;317;g329925d9904_0_188"/>
          <p:cNvPicPr preferRelativeResize="0"/>
          <p:nvPr/>
        </p:nvPicPr>
        <p:blipFill rotWithShape="1">
          <a:blip r:embed="rId3">
            <a:alphaModFix/>
          </a:blip>
          <a:srcRect b="0" l="0" r="0" t="0"/>
          <a:stretch/>
        </p:blipFill>
        <p:spPr>
          <a:xfrm>
            <a:off x="6934350" y="485950"/>
            <a:ext cx="4825074" cy="6156925"/>
          </a:xfrm>
          <a:prstGeom prst="rect">
            <a:avLst/>
          </a:prstGeom>
          <a:noFill/>
          <a:ln>
            <a:noFill/>
          </a:ln>
        </p:spPr>
      </p:pic>
      <p:sp>
        <p:nvSpPr>
          <p:cNvPr id="318" name="Google Shape;318;g329925d9904_0_188"/>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398819d769_3_69"/>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5" name="Google Shape;325;g3398819d769_3_69"/>
          <p:cNvSpPr txBox="1"/>
          <p:nvPr/>
        </p:nvSpPr>
        <p:spPr>
          <a:xfrm>
            <a:off x="422774" y="670500"/>
            <a:ext cx="10422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rgbClr val="000000"/>
                </a:solidFill>
                <a:latin typeface="Arial"/>
                <a:ea typeface="Arial"/>
                <a:cs typeface="Arial"/>
                <a:sym typeface="Arial"/>
              </a:rPr>
              <a:t>Your task in the breakout rooms</a:t>
            </a:r>
            <a:endParaRPr b="1" i="0" sz="1400" u="none" cap="none" strike="noStrike">
              <a:solidFill>
                <a:srgbClr val="000000"/>
              </a:solidFill>
              <a:latin typeface="Arial"/>
              <a:ea typeface="Arial"/>
              <a:cs typeface="Arial"/>
              <a:sym typeface="Arial"/>
            </a:endParaRPr>
          </a:p>
        </p:txBody>
      </p:sp>
      <p:sp>
        <p:nvSpPr>
          <p:cNvPr id="326" name="Google Shape;326;g3398819d769_3_69"/>
          <p:cNvSpPr txBox="1"/>
          <p:nvPr/>
        </p:nvSpPr>
        <p:spPr>
          <a:xfrm>
            <a:off x="422775" y="1515350"/>
            <a:ext cx="8625900" cy="52230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Agree on a simple interview you can start to create together: Context, audience, What do you want to find out?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One of you (“the editor”) </a:t>
            </a:r>
            <a:r>
              <a:rPr b="0" i="1" lang="en-GB" sz="2200" u="none" cap="none" strike="noStrike">
                <a:solidFill>
                  <a:schemeClr val="dk1"/>
                </a:solidFill>
                <a:latin typeface="Arial"/>
                <a:ea typeface="Arial"/>
                <a:cs typeface="Arial"/>
                <a:sym typeface="Arial"/>
              </a:rPr>
              <a:t>with a good wifi connection and a google account</a:t>
            </a:r>
            <a:r>
              <a:rPr b="0" i="0" lang="en-GB" sz="2200" u="none" cap="none" strike="noStrike">
                <a:solidFill>
                  <a:schemeClr val="dk1"/>
                </a:solidFill>
                <a:latin typeface="Arial"/>
                <a:ea typeface="Arial"/>
                <a:cs typeface="Arial"/>
                <a:sym typeface="Arial"/>
              </a:rPr>
              <a:t>: log in at </a:t>
            </a:r>
            <a:r>
              <a:rPr b="0" i="0" lang="en-GB" sz="2200" u="sng" cap="none" strike="noStrike">
                <a:solidFill>
                  <a:srgbClr val="0000FF"/>
                </a:solidFill>
                <a:latin typeface="Arial"/>
                <a:ea typeface="Arial"/>
                <a:cs typeface="Arial"/>
                <a:sym typeface="Arial"/>
                <a:hlinkClick r:id="rId3">
                  <a:extLst>
                    <a:ext uri="{A12FA001-AC4F-418D-AE19-62706E023703}">
                      <ahyp:hlinkClr val="tx"/>
                    </a:ext>
                  </a:extLst>
                </a:hlinkClick>
              </a:rPr>
              <a:t>https://edit.qualiainterviews.com/</a:t>
            </a:r>
            <a:r>
              <a:rPr b="0" i="0" lang="en-GB" sz="2200" u="none" cap="none" strike="noStrike">
                <a:solidFill>
                  <a:srgbClr val="0000FF"/>
                </a:solidFill>
                <a:latin typeface="Arial"/>
                <a:ea typeface="Arial"/>
                <a:cs typeface="Arial"/>
                <a:sym typeface="Arial"/>
              </a:rPr>
              <a:t> . </a:t>
            </a:r>
            <a:endParaRPr b="0" i="0" sz="2200" u="none" cap="none" strike="noStrike">
              <a:solidFill>
                <a:srgbClr val="0000FF"/>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Decide a name for the interview</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Editor uses the Interview Advisor and/or edit the interview texts directly. (Don’t all try to edit the interview together.)</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Editor tests your interview inside the editor interface</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Editor sends the link to the others to test</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Editor continues to tweak the Interview Texts</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Editor views the Transcripts and Overview</a:t>
            </a:r>
            <a:endParaRPr b="0" i="0" sz="2000" u="none" cap="none" strike="noStrike">
              <a:solidFill>
                <a:srgbClr val="0000FF"/>
              </a:solidFill>
              <a:latin typeface="Arial"/>
              <a:ea typeface="Arial"/>
              <a:cs typeface="Arial"/>
              <a:sym typeface="Arial"/>
            </a:endParaRPr>
          </a:p>
        </p:txBody>
      </p:sp>
      <p:pic>
        <p:nvPicPr>
          <p:cNvPr id="327" name="Google Shape;327;g3398819d769_3_69"/>
          <p:cNvPicPr preferRelativeResize="0"/>
          <p:nvPr/>
        </p:nvPicPr>
        <p:blipFill rotWithShape="1">
          <a:blip r:embed="rId4">
            <a:alphaModFix/>
          </a:blip>
          <a:srcRect b="0" l="0" r="0" t="0"/>
          <a:stretch/>
        </p:blipFill>
        <p:spPr>
          <a:xfrm>
            <a:off x="9072275" y="670500"/>
            <a:ext cx="2571124" cy="2571124"/>
          </a:xfrm>
          <a:prstGeom prst="rect">
            <a:avLst/>
          </a:prstGeom>
          <a:noFill/>
          <a:ln>
            <a:noFill/>
          </a:ln>
        </p:spPr>
      </p:pic>
      <p:sp>
        <p:nvSpPr>
          <p:cNvPr id="328" name="Google Shape;328;g3398819d769_3_69"/>
          <p:cNvSpPr txBox="1"/>
          <p:nvPr/>
        </p:nvSpPr>
        <p:spPr>
          <a:xfrm>
            <a:off x="8888500" y="3241625"/>
            <a:ext cx="3516600" cy="173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1500"/>
              <a:buFont typeface="Arial"/>
              <a:buNone/>
            </a:pPr>
            <a:r>
              <a:rPr b="0" i="0" lang="en-GB" sz="1500" u="sng" cap="none" strike="noStrike">
                <a:solidFill>
                  <a:srgbClr val="0000FF"/>
                </a:solidFill>
                <a:latin typeface="Arial"/>
                <a:ea typeface="Arial"/>
                <a:cs typeface="Arial"/>
                <a:sym typeface="Arial"/>
                <a:hlinkClick r:id="rId5">
                  <a:extLst>
                    <a:ext uri="{A12FA001-AC4F-418D-AE19-62706E023703}">
                      <ahyp:hlinkClr val="tx"/>
                    </a:ext>
                  </a:extLst>
                </a:hlinkClick>
              </a:rPr>
              <a:t>edit.qualiainterviews.com/</a:t>
            </a:r>
            <a:endParaRPr b="0" i="0" sz="1500" u="none" cap="none" strike="noStrike">
              <a:solidFill>
                <a:srgbClr val="0000FF"/>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1500"/>
              <a:buFont typeface="Arial"/>
              <a:buNone/>
            </a:pPr>
            <a:br>
              <a:rPr b="0" i="0" lang="en-GB" sz="1500" u="none" cap="none" strike="noStrike">
                <a:solidFill>
                  <a:srgbClr val="0000FF"/>
                </a:solidFill>
                <a:latin typeface="Arial"/>
                <a:ea typeface="Arial"/>
                <a:cs typeface="Arial"/>
                <a:sym typeface="Arial"/>
              </a:rPr>
            </a:br>
            <a:r>
              <a:rPr b="0" i="0" lang="en-GB" sz="1500" u="none" cap="none" strike="noStrike">
                <a:solidFill>
                  <a:schemeClr val="dk1"/>
                </a:solidFill>
                <a:latin typeface="Arial"/>
                <a:ea typeface="Arial"/>
                <a:cs typeface="Arial"/>
                <a:sym typeface="Arial"/>
              </a:rPr>
              <a:t>User guide:</a:t>
            </a:r>
            <a:br>
              <a:rPr b="0" i="0" lang="en-GB" sz="1500" u="none" cap="none" strike="noStrike">
                <a:solidFill>
                  <a:schemeClr val="dk1"/>
                </a:solidFill>
                <a:latin typeface="Arial"/>
                <a:ea typeface="Arial"/>
                <a:cs typeface="Arial"/>
                <a:sym typeface="Arial"/>
              </a:rPr>
            </a:br>
            <a:r>
              <a:rPr b="0" i="0" lang="en-GB" sz="1500" u="sng" cap="none" strike="noStrike">
                <a:solidFill>
                  <a:srgbClr val="0000FF"/>
                </a:solidFill>
                <a:latin typeface="Arial"/>
                <a:ea typeface="Arial"/>
                <a:cs typeface="Arial"/>
                <a:sym typeface="Arial"/>
                <a:hlinkClick r:id="rId6">
                  <a:extLst>
                    <a:ext uri="{A12FA001-AC4F-418D-AE19-62706E023703}">
                      <ahyp:hlinkClr val="tx"/>
                    </a:ext>
                  </a:extLst>
                </a:hlinkClick>
              </a:rPr>
              <a:t>qualiainterviews.com/documentation/</a:t>
            </a:r>
            <a:r>
              <a:rPr b="0" i="0" lang="en-GB" sz="1500" u="none" cap="none" strike="noStrike">
                <a:solidFill>
                  <a:srgbClr val="0000FF"/>
                </a:solidFill>
                <a:latin typeface="Arial"/>
                <a:ea typeface="Arial"/>
                <a:cs typeface="Arial"/>
                <a:sym typeface="Arial"/>
              </a:rPr>
              <a:t> </a:t>
            </a:r>
            <a:endParaRPr b="0" i="0" sz="1500" u="none" cap="none" strike="noStrike">
              <a:solidFill>
                <a:srgbClr val="0000FF"/>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1500"/>
              <a:buFont typeface="Arial"/>
              <a:buNone/>
            </a:pPr>
            <a:r>
              <a:rPr b="0" i="0" lang="en-GB" sz="1500" u="none" cap="none" strike="noStrike">
                <a:solidFill>
                  <a:srgbClr val="0000FF"/>
                </a:solidFill>
                <a:latin typeface="Arial"/>
                <a:ea typeface="Arial"/>
                <a:cs typeface="Arial"/>
                <a:sym typeface="Arial"/>
              </a:rPr>
              <a:t> </a:t>
            </a:r>
            <a:endParaRPr b="0" i="0" sz="1500" u="none" cap="none" strike="noStrike">
              <a:solidFill>
                <a:srgbClr val="000000"/>
              </a:solidFill>
              <a:latin typeface="Arial"/>
              <a:ea typeface="Arial"/>
              <a:cs typeface="Arial"/>
              <a:sym typeface="Arial"/>
            </a:endParaRPr>
          </a:p>
        </p:txBody>
      </p:sp>
      <p:sp>
        <p:nvSpPr>
          <p:cNvPr id="329" name="Google Shape;329;g3398819d769_3_69"/>
          <p:cNvSpPr/>
          <p:nvPr/>
        </p:nvSpPr>
        <p:spPr>
          <a:xfrm>
            <a:off x="7563950" y="5211925"/>
            <a:ext cx="3137700" cy="1344600"/>
          </a:xfrm>
          <a:prstGeom prst="snip1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Arial"/>
                <a:ea typeface="Arial"/>
                <a:cs typeface="Arial"/>
                <a:sym typeface="Arial"/>
              </a:rPr>
              <a:t>You won’t finish all of this! </a:t>
            </a:r>
            <a:br>
              <a:rPr b="0" i="0" lang="en-GB" sz="1900" u="none" cap="none" strike="noStrike">
                <a:solidFill>
                  <a:srgbClr val="000000"/>
                </a:solidFill>
                <a:latin typeface="Arial"/>
                <a:ea typeface="Arial"/>
                <a:cs typeface="Arial"/>
                <a:sym typeface="Arial"/>
              </a:rPr>
            </a:br>
            <a:r>
              <a:rPr b="0" i="0" lang="en-GB" sz="1900" u="none" cap="none" strike="noStrike">
                <a:solidFill>
                  <a:srgbClr val="000000"/>
                </a:solidFill>
                <a:latin typeface="Arial"/>
                <a:ea typeface="Arial"/>
                <a:cs typeface="Arial"/>
                <a:sym typeface="Arial"/>
              </a:rPr>
              <a:t>Main thing is to explore!</a:t>
            </a:r>
            <a:endParaRPr b="0" i="0" sz="1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Arial"/>
                <a:ea typeface="Arial"/>
                <a:cs typeface="Arial"/>
                <a:sym typeface="Arial"/>
              </a:rPr>
              <a:t>Ask for help in Zoom</a:t>
            </a:r>
            <a:br>
              <a:rPr b="0" i="0" lang="en-GB" sz="1900" u="none" cap="none" strike="noStrike">
                <a:solidFill>
                  <a:srgbClr val="000000"/>
                </a:solidFill>
                <a:latin typeface="Arial"/>
                <a:ea typeface="Arial"/>
                <a:cs typeface="Arial"/>
                <a:sym typeface="Arial"/>
              </a:rPr>
            </a:br>
            <a:r>
              <a:rPr b="0" i="0" lang="en-GB" sz="1900" u="none" cap="none" strike="noStrike">
                <a:solidFill>
                  <a:srgbClr val="000000"/>
                </a:solidFill>
                <a:latin typeface="Arial"/>
                <a:ea typeface="Arial"/>
                <a:cs typeface="Arial"/>
                <a:sym typeface="Arial"/>
              </a:rPr>
              <a:t>😃😃😃</a:t>
            </a:r>
            <a:endParaRPr b="0" i="0" sz="22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3398819d769_3_83"/>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5" name="Google Shape;335;g3398819d769_3_83"/>
          <p:cNvSpPr txBox="1"/>
          <p:nvPr/>
        </p:nvSpPr>
        <p:spPr>
          <a:xfrm>
            <a:off x="422787" y="593634"/>
            <a:ext cx="110415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000"/>
              </a:spcBef>
              <a:spcAft>
                <a:spcPts val="0"/>
              </a:spcAft>
              <a:buClr>
                <a:srgbClr val="000000"/>
              </a:buClr>
              <a:buSzPts val="3700"/>
              <a:buFont typeface="Arial"/>
              <a:buNone/>
            </a:pPr>
            <a:r>
              <a:rPr b="1" i="0" lang="en-GB" sz="3700" u="none" cap="none" strike="noStrike">
                <a:solidFill>
                  <a:srgbClr val="000000"/>
                </a:solidFill>
                <a:latin typeface="Arial"/>
                <a:ea typeface="Arial"/>
                <a:cs typeface="Arial"/>
                <a:sym typeface="Arial"/>
              </a:rPr>
              <a:t>Feedback from breakout sessions</a:t>
            </a:r>
            <a:endParaRPr b="1" i="0" sz="3700" u="none" cap="none" strike="noStrike">
              <a:solidFill>
                <a:schemeClr val="dk1"/>
              </a:solidFill>
              <a:latin typeface="Arial"/>
              <a:ea typeface="Arial"/>
              <a:cs typeface="Arial"/>
              <a:sym typeface="Arial"/>
            </a:endParaRPr>
          </a:p>
        </p:txBody>
      </p:sp>
      <p:sp>
        <p:nvSpPr>
          <p:cNvPr id="336" name="Google Shape;336;g3398819d769_3_83"/>
          <p:cNvSpPr txBox="1"/>
          <p:nvPr/>
        </p:nvSpPr>
        <p:spPr>
          <a:xfrm>
            <a:off x="575100" y="1898971"/>
            <a:ext cx="11041800" cy="1302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dk1"/>
                </a:solidFill>
                <a:latin typeface="Arial"/>
                <a:ea typeface="Arial"/>
                <a:cs typeface="Arial"/>
                <a:sym typeface="Arial"/>
              </a:rPr>
              <a:t>In the chat: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what worked</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what didn’t work?</a:t>
            </a:r>
            <a:endParaRPr b="0" i="0" sz="1900" u="none" cap="none" strike="noStrike">
              <a:solidFill>
                <a:schemeClr val="dk1"/>
              </a:solidFill>
              <a:latin typeface="Arial"/>
              <a:ea typeface="Arial"/>
              <a:cs typeface="Arial"/>
              <a:sym typeface="Arial"/>
            </a:endParaRPr>
          </a:p>
        </p:txBody>
      </p:sp>
      <p:sp>
        <p:nvSpPr>
          <p:cNvPr id="337" name="Google Shape;337;g3398819d769_3_83"/>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44 min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342" name="Shape 342"/>
        <p:cNvGrpSpPr/>
        <p:nvPr/>
      </p:nvGrpSpPr>
      <p:grpSpPr>
        <a:xfrm>
          <a:off x="0" y="0"/>
          <a:ext cx="0" cy="0"/>
          <a:chOff x="0" y="0"/>
          <a:chExt cx="0" cy="0"/>
        </a:xfrm>
      </p:grpSpPr>
      <p:sp>
        <p:nvSpPr>
          <p:cNvPr id="343" name="Google Shape;343;g3398819d769_3_77"/>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Qualia</a:t>
            </a:r>
            <a:endParaRPr>
              <a:solidFill>
                <a:schemeClr val="lt1"/>
              </a:solidFill>
            </a:endParaRPr>
          </a:p>
        </p:txBody>
      </p:sp>
      <p:sp>
        <p:nvSpPr>
          <p:cNvPr id="344" name="Google Shape;344;g3398819d769_3_77"/>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400"/>
              <a:buNone/>
            </a:pPr>
            <a:r>
              <a:rPr lang="en-GB">
                <a:solidFill>
                  <a:schemeClr val="lt1"/>
                </a:solidFill>
              </a:rPr>
              <a:t>Crafting the instructions</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3398819d769_3_106"/>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0" name="Google Shape;350;g3398819d769_3_106"/>
          <p:cNvSpPr txBox="1"/>
          <p:nvPr/>
        </p:nvSpPr>
        <p:spPr>
          <a:xfrm>
            <a:off x="422787" y="593634"/>
            <a:ext cx="11041500" cy="135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700"/>
              <a:buFont typeface="Arial"/>
              <a:buNone/>
            </a:pPr>
            <a:r>
              <a:rPr b="1" i="0" lang="en-GB" sz="3700" u="none" cap="none" strike="noStrike">
                <a:solidFill>
                  <a:srgbClr val="000000"/>
                </a:solidFill>
                <a:latin typeface="Arial"/>
                <a:ea typeface="Arial"/>
                <a:cs typeface="Arial"/>
                <a:sym typeface="Arial"/>
              </a:rPr>
              <a:t>What instructions to give the AI?</a:t>
            </a:r>
            <a:endParaRPr b="1" i="0" sz="1400" u="none" cap="none" strike="noStrike">
              <a:solidFill>
                <a:srgbClr val="000000"/>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3700"/>
              <a:buFont typeface="Arial"/>
              <a:buNone/>
            </a:pPr>
            <a:r>
              <a:rPr b="1" i="0" lang="en-GB" sz="3700" u="none" cap="none" strike="noStrike">
                <a:solidFill>
                  <a:srgbClr val="000000"/>
                </a:solidFill>
                <a:latin typeface="Arial"/>
                <a:ea typeface="Arial"/>
                <a:cs typeface="Arial"/>
                <a:sym typeface="Arial"/>
              </a:rPr>
              <a:t>= Like any other interview!</a:t>
            </a:r>
            <a:endParaRPr b="1" i="0" sz="3700" u="none" cap="none" strike="noStrike">
              <a:solidFill>
                <a:schemeClr val="dk1"/>
              </a:solidFill>
              <a:latin typeface="Arial"/>
              <a:ea typeface="Arial"/>
              <a:cs typeface="Arial"/>
              <a:sym typeface="Arial"/>
            </a:endParaRPr>
          </a:p>
        </p:txBody>
      </p:sp>
      <p:sp>
        <p:nvSpPr>
          <p:cNvPr id="351" name="Google Shape;351;g3398819d769_3_106"/>
          <p:cNvSpPr txBox="1"/>
          <p:nvPr/>
        </p:nvSpPr>
        <p:spPr>
          <a:xfrm>
            <a:off x="575100" y="1898971"/>
            <a:ext cx="11041800" cy="3297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80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Best Practices</a:t>
            </a:r>
            <a:endParaRPr b="1" i="0" sz="2200" u="none" cap="none" strike="noStrike">
              <a:solidFill>
                <a:schemeClr val="dk1"/>
              </a:solidFill>
              <a:latin typeface="Arial"/>
              <a:ea typeface="Arial"/>
              <a:cs typeface="Arial"/>
              <a:sym typeface="Arial"/>
            </a:endParaRPr>
          </a:p>
          <a:p>
            <a:pPr indent="-349250" lvl="0" marL="457200" marR="0" rtl="0" algn="l">
              <a:lnSpc>
                <a:spcPct val="115000"/>
              </a:lnSpc>
              <a:spcBef>
                <a:spcPts val="60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Have an aim: </a:t>
            </a:r>
            <a:r>
              <a:rPr b="0" i="0" lang="en-GB" sz="1900" u="none" cap="none" strike="noStrike">
                <a:solidFill>
                  <a:schemeClr val="dk1"/>
                </a:solidFill>
                <a:latin typeface="Arial"/>
                <a:ea typeface="Arial"/>
                <a:cs typeface="Arial"/>
                <a:sym typeface="Arial"/>
              </a:rPr>
              <a:t>(research aims, not predetermined questions)</a:t>
            </a:r>
            <a:endParaRPr b="0"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Listen actively</a:t>
            </a:r>
            <a:endParaRPr b="1"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Build rapport</a:t>
            </a:r>
            <a:endParaRPr b="1"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Probe for deeper insights</a:t>
            </a:r>
            <a:endParaRPr b="1"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Embrace Flexibility</a:t>
            </a:r>
            <a:r>
              <a:rPr b="0" i="0" lang="en-GB" sz="1900" u="none" cap="none" strike="noStrike">
                <a:solidFill>
                  <a:schemeClr val="dk1"/>
                </a:solidFill>
                <a:latin typeface="Arial"/>
                <a:ea typeface="Arial"/>
                <a:cs typeface="Arial"/>
                <a:sym typeface="Arial"/>
              </a:rPr>
              <a:t>: Explore emergent topics that arise.</a:t>
            </a:r>
            <a:endParaRPr b="0"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Summarize Periodically: </a:t>
            </a:r>
            <a:r>
              <a:rPr b="0" i="0" lang="en-GB" sz="1900" u="none" cap="none" strike="noStrike">
                <a:solidFill>
                  <a:schemeClr val="dk1"/>
                </a:solidFill>
                <a:latin typeface="Arial"/>
                <a:ea typeface="Arial"/>
                <a:cs typeface="Arial"/>
                <a:sym typeface="Arial"/>
              </a:rPr>
              <a:t>To ensure mutual understanding.</a:t>
            </a:r>
            <a:endParaRPr b="0"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Guide the Discussion: </a:t>
            </a:r>
            <a:r>
              <a:rPr b="0" i="0" lang="en-GB" sz="1900" u="none" cap="none" strike="noStrike">
                <a:solidFill>
                  <a:schemeClr val="dk1"/>
                </a:solidFill>
                <a:latin typeface="Arial"/>
                <a:ea typeface="Arial"/>
                <a:cs typeface="Arial"/>
                <a:sym typeface="Arial"/>
              </a:rPr>
              <a:t>To align with your research objectives, while remaining open to unexpected insights.</a:t>
            </a:r>
            <a:endParaRPr b="0" i="0" sz="1900" u="none" cap="none" strike="noStrike">
              <a:solidFill>
                <a:schemeClr val="dk1"/>
              </a:solidFill>
              <a:latin typeface="Arial"/>
              <a:ea typeface="Arial"/>
              <a:cs typeface="Arial"/>
              <a:sym typeface="Arial"/>
            </a:endParaRPr>
          </a:p>
        </p:txBody>
      </p:sp>
      <p:sp>
        <p:nvSpPr>
          <p:cNvPr id="352" name="Google Shape;352;g3398819d769_3_106"/>
          <p:cNvSpPr txBox="1"/>
          <p:nvPr/>
        </p:nvSpPr>
        <p:spPr>
          <a:xfrm>
            <a:off x="575100" y="5181975"/>
            <a:ext cx="11616900" cy="1279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80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Common Pitfalls to Avoid</a:t>
            </a:r>
            <a:endParaRPr b="1" i="0" sz="2200" u="none" cap="none" strike="noStrike">
              <a:solidFill>
                <a:schemeClr val="dk1"/>
              </a:solidFill>
              <a:latin typeface="Arial"/>
              <a:ea typeface="Arial"/>
              <a:cs typeface="Arial"/>
              <a:sym typeface="Arial"/>
            </a:endParaRPr>
          </a:p>
          <a:p>
            <a:pPr indent="-349250" lvl="0" marL="457200" marR="0" rtl="0" algn="l">
              <a:lnSpc>
                <a:spcPct val="115000"/>
              </a:lnSpc>
              <a:spcBef>
                <a:spcPts val="60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Avoid Rushing: </a:t>
            </a:r>
            <a:r>
              <a:rPr b="0" i="0" lang="en-GB" sz="1900" u="none" cap="none" strike="noStrike">
                <a:solidFill>
                  <a:schemeClr val="dk1"/>
                </a:solidFill>
                <a:latin typeface="Arial"/>
                <a:ea typeface="Arial"/>
                <a:cs typeface="Arial"/>
                <a:sym typeface="Arial"/>
              </a:rPr>
              <a:t>Respect the natural flow of the conversation that may lead to richer insights.</a:t>
            </a:r>
            <a:endParaRPr b="0" i="0" sz="1900" u="none" cap="none" strike="noStrike">
              <a:solidFill>
                <a:schemeClr val="dk1"/>
              </a:solidFill>
              <a:latin typeface="Arial"/>
              <a:ea typeface="Arial"/>
              <a:cs typeface="Arial"/>
              <a:sym typeface="Arial"/>
            </a:endParaRPr>
          </a:p>
          <a:p>
            <a:pPr indent="-349250" lvl="0" marL="457200" marR="0" rtl="0" algn="l">
              <a:lnSpc>
                <a:spcPct val="115000"/>
              </a:lnSpc>
              <a:spcBef>
                <a:spcPts val="0"/>
              </a:spcBef>
              <a:spcAft>
                <a:spcPts val="0"/>
              </a:spcAft>
              <a:buClr>
                <a:schemeClr val="dk1"/>
              </a:buClr>
              <a:buSzPts val="1900"/>
              <a:buFont typeface="Arial"/>
              <a:buChar char="●"/>
            </a:pPr>
            <a:r>
              <a:rPr b="1" i="0" lang="en-GB" sz="1900" u="none" cap="none" strike="noStrike">
                <a:solidFill>
                  <a:schemeClr val="dk1"/>
                </a:solidFill>
                <a:latin typeface="Arial"/>
                <a:ea typeface="Arial"/>
                <a:cs typeface="Arial"/>
                <a:sym typeface="Arial"/>
              </a:rPr>
              <a:t>Steer Clear of Leading Questions</a:t>
            </a:r>
            <a:r>
              <a:rPr b="0" i="0" lang="en-GB" sz="19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53" name="Google Shape;353;g3398819d769_3_106"/>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398819d769_3_90"/>
          <p:cNvSpPr txBox="1"/>
          <p:nvPr/>
        </p:nvSpPr>
        <p:spPr>
          <a:xfrm>
            <a:off x="346587" y="593634"/>
            <a:ext cx="113463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0000"/>
                </a:solidFill>
                <a:latin typeface="Arial"/>
                <a:ea typeface="Arial"/>
                <a:cs typeface="Arial"/>
                <a:sym typeface="Arial"/>
              </a:rPr>
              <a:t>Tips for writing the instructions / </a:t>
            </a:r>
            <a:r>
              <a:rPr b="1" i="0" lang="en-GB" sz="3600" u="none" cap="none" strike="noStrike">
                <a:solidFill>
                  <a:srgbClr val="000000"/>
                </a:solidFill>
                <a:latin typeface="Arial"/>
                <a:ea typeface="Arial"/>
                <a:cs typeface="Arial"/>
                <a:sym typeface="Arial"/>
                <a:extLst>
                  <a:ext uri="http://customooxmlschemas.google.com/">
                    <go:slidesCustomData xmlns:go="http://customooxmlschemas.google.com/" textRoundtripDataId="7"/>
                  </a:ext>
                </a:extLst>
              </a:rPr>
              <a:t>interview </a:t>
            </a:r>
            <a:r>
              <a:rPr b="1" i="0" lang="en-GB" sz="3600" u="none" cap="none" strike="noStrike">
                <a:solidFill>
                  <a:srgbClr val="000000"/>
                </a:solidFill>
                <a:latin typeface="Arial"/>
                <a:ea typeface="Arial"/>
                <a:cs typeface="Arial"/>
                <a:sym typeface="Arial"/>
              </a:rPr>
              <a:t>guide</a:t>
            </a:r>
            <a:endParaRPr b="1" i="0" sz="1200" u="none" cap="none" strike="noStrike">
              <a:solidFill>
                <a:srgbClr val="000000"/>
              </a:solidFill>
              <a:latin typeface="Arial"/>
              <a:ea typeface="Arial"/>
              <a:cs typeface="Arial"/>
              <a:sym typeface="Arial"/>
            </a:endParaRPr>
          </a:p>
        </p:txBody>
      </p:sp>
      <p:sp>
        <p:nvSpPr>
          <p:cNvPr id="359" name="Google Shape;359;g3398819d769_3_9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0" name="Google Shape;360;g3398819d769_3_90"/>
          <p:cNvSpPr txBox="1"/>
          <p:nvPr/>
        </p:nvSpPr>
        <p:spPr>
          <a:xfrm>
            <a:off x="422775" y="1377725"/>
            <a:ext cx="11769300" cy="575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1000"/>
              </a:spcBef>
              <a:spcAft>
                <a:spcPts val="0"/>
              </a:spcAft>
              <a:buClr>
                <a:srgbClr val="000000"/>
              </a:buClr>
              <a:buSzPts val="1600"/>
              <a:buFont typeface="Arial"/>
              <a:buNone/>
            </a:pPr>
            <a:r>
              <a:rPr b="0" i="0" lang="en-GB" sz="1600" u="none" cap="none" strike="noStrike">
                <a:solidFill>
                  <a:schemeClr val="dk1"/>
                </a:solidFill>
                <a:latin typeface="Arial"/>
                <a:ea typeface="Arial"/>
                <a:cs typeface="Arial"/>
                <a:sym typeface="Arial"/>
              </a:rPr>
              <a:t>The QualiaInterviews platform already has some basic </a:t>
            </a:r>
            <a:r>
              <a:rPr b="0" i="0" lang="en-GB" sz="1600" u="none" cap="none" strike="noStrike">
                <a:solidFill>
                  <a:schemeClr val="dk1"/>
                </a:solidFill>
                <a:latin typeface="Arial"/>
                <a:ea typeface="Arial"/>
                <a:cs typeface="Arial"/>
                <a:sym typeface="Arial"/>
                <a:extLst>
                  <a:ext uri="http://customooxmlschemas.google.com/">
                    <go:slidesCustomData xmlns:go="http://customooxmlschemas.google.com/" textRoundtripDataId="8"/>
                  </a:ext>
                </a:extLst>
              </a:rPr>
              <a:t>instructions</a:t>
            </a:r>
            <a:r>
              <a:rPr b="0" i="0" lang="en-GB" sz="1600" u="none" cap="none" strike="noStrike">
                <a:solidFill>
                  <a:schemeClr val="dk1"/>
                </a:solidFill>
                <a:latin typeface="Arial"/>
                <a:ea typeface="Arial"/>
                <a:cs typeface="Arial"/>
                <a:sym typeface="Arial"/>
              </a:rPr>
              <a:t> to guide the interviewer behaviour, you can build on those.</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0" i="0" lang="en-GB" sz="1600" u="none" cap="none" strike="noStrike">
                <a:solidFill>
                  <a:schemeClr val="dk1"/>
                </a:solidFill>
                <a:latin typeface="Arial"/>
                <a:ea typeface="Arial"/>
                <a:cs typeface="Arial"/>
                <a:sym typeface="Arial"/>
              </a:rPr>
              <a:t>Think of the AI interviewer</a:t>
            </a:r>
            <a:r>
              <a:rPr b="1" i="0" lang="en-GB" sz="1600" u="none" cap="none" strike="noStrike">
                <a:solidFill>
                  <a:schemeClr val="dk1"/>
                </a:solidFill>
                <a:latin typeface="Arial"/>
                <a:ea typeface="Arial"/>
                <a:cs typeface="Arial"/>
                <a:sym typeface="Arial"/>
              </a:rPr>
              <a:t> as a human intern.</a:t>
            </a:r>
            <a:r>
              <a:rPr b="0" i="0" lang="en-GB" sz="1600" u="none" cap="none" strike="noStrike">
                <a:solidFill>
                  <a:schemeClr val="dk1"/>
                </a:solidFill>
                <a:latin typeface="Arial"/>
                <a:ea typeface="Arial"/>
                <a:cs typeface="Arial"/>
                <a:sym typeface="Arial"/>
              </a:rPr>
              <a:t> They will need very clear instructions to be able to conduct the interviews in the right way.</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0" i="0" lang="en-GB" sz="1600" u="none" cap="none" strike="noStrike">
                <a:solidFill>
                  <a:schemeClr val="dk1"/>
                </a:solidFill>
                <a:latin typeface="Arial"/>
                <a:ea typeface="Arial"/>
                <a:cs typeface="Arial"/>
                <a:sym typeface="Arial"/>
              </a:rPr>
              <a:t>Look at your instructions </a:t>
            </a:r>
            <a:r>
              <a:rPr b="1" i="0" lang="en-GB" sz="1600" u="none" cap="none" strike="noStrike">
                <a:solidFill>
                  <a:schemeClr val="dk1"/>
                </a:solidFill>
                <a:latin typeface="Arial"/>
                <a:ea typeface="Arial"/>
                <a:cs typeface="Arial"/>
                <a:sym typeface="Arial"/>
              </a:rPr>
              <a:t>as the AI would see them</a:t>
            </a:r>
            <a:r>
              <a:rPr b="0" i="0" lang="en-GB" sz="1600" u="none" cap="none" strike="noStrike">
                <a:solidFill>
                  <a:schemeClr val="dk1"/>
                </a:solidFill>
                <a:latin typeface="Arial"/>
                <a:ea typeface="Arial"/>
                <a:cs typeface="Arial"/>
                <a:sym typeface="Arial"/>
              </a:rPr>
              <a:t>. The AI will seem to not always follow your instructions exactly. This doesn't mean the AI is "broken" or “stupid”, it usually means you need to tweak your script. </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Start simple: </a:t>
            </a:r>
            <a:r>
              <a:rPr b="0" i="0" lang="en-GB" sz="1600" u="none" cap="none" strike="noStrike">
                <a:solidFill>
                  <a:schemeClr val="dk1"/>
                </a:solidFill>
                <a:latin typeface="Arial"/>
                <a:ea typeface="Arial"/>
                <a:cs typeface="Arial"/>
                <a:sym typeface="Arial"/>
              </a:rPr>
              <a:t>so you can get the hang of it. </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Be clear and specific: </a:t>
            </a:r>
            <a:r>
              <a:rPr b="0" i="0" lang="en-GB" sz="1600" u="none" cap="none" strike="noStrike">
                <a:solidFill>
                  <a:schemeClr val="dk1"/>
                </a:solidFill>
                <a:latin typeface="Arial"/>
                <a:ea typeface="Arial"/>
                <a:cs typeface="Arial"/>
                <a:sym typeface="Arial"/>
              </a:rPr>
              <a:t>If it’s hard for a human to understand it, it will be hard for the AI.</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Experiment with different approaches </a:t>
            </a:r>
            <a:r>
              <a:rPr b="0" i="0" lang="en-GB" sz="1600" u="none" cap="none" strike="noStrike">
                <a:solidFill>
                  <a:schemeClr val="dk1"/>
                </a:solidFill>
                <a:latin typeface="Arial"/>
                <a:ea typeface="Arial"/>
                <a:cs typeface="Arial"/>
                <a:sym typeface="Arial"/>
              </a:rPr>
              <a:t>until you find the one that best fits what you want. </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Try the “Precision” model. </a:t>
            </a:r>
            <a:r>
              <a:rPr b="0" i="0" lang="en-GB" sz="1600" u="none" cap="none" strike="noStrike">
                <a:solidFill>
                  <a:schemeClr val="dk1"/>
                </a:solidFill>
                <a:latin typeface="Arial"/>
                <a:ea typeface="Arial"/>
                <a:cs typeface="Arial"/>
                <a:sym typeface="Arial"/>
              </a:rPr>
              <a:t>These can follow longer and more complicated instructions.</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Contextualize: </a:t>
            </a:r>
            <a:r>
              <a:rPr b="0" i="0" lang="en-GB" sz="1600" u="none" cap="none" strike="noStrike">
                <a:solidFill>
                  <a:schemeClr val="dk1"/>
                </a:solidFill>
                <a:latin typeface="Arial"/>
                <a:ea typeface="Arial"/>
                <a:cs typeface="Arial"/>
                <a:sym typeface="Arial"/>
              </a:rPr>
              <a:t>Provide enough context for the AI to understand what you want, and describe your </a:t>
            </a:r>
            <a:r>
              <a:rPr b="1" i="0" lang="en-GB" sz="1600" u="none" cap="none" strike="noStrike">
                <a:solidFill>
                  <a:schemeClr val="dk1"/>
                </a:solidFill>
                <a:latin typeface="Arial"/>
                <a:ea typeface="Arial"/>
                <a:cs typeface="Arial"/>
                <a:sym typeface="Arial"/>
              </a:rPr>
              <a:t>target audience</a:t>
            </a:r>
            <a:r>
              <a:rPr b="0" i="0" lang="en-GB" sz="16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Keep it short: </a:t>
            </a:r>
            <a:r>
              <a:rPr b="0" i="0" lang="en-GB" sz="1600" u="none" cap="none" strike="noStrike">
                <a:solidFill>
                  <a:schemeClr val="dk1"/>
                </a:solidFill>
                <a:latin typeface="Arial"/>
                <a:ea typeface="Arial"/>
                <a:cs typeface="Arial"/>
                <a:sym typeface="Arial"/>
              </a:rPr>
              <a:t>In principle, you can ask the AI to keep any number of things “in its head” while constructing a response but in practice it seems it can end up getting confused (like a human).</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Use structure: </a:t>
            </a:r>
            <a:r>
              <a:rPr b="0" i="0" lang="en-GB" sz="1600" u="none" cap="none" strike="noStrike">
                <a:solidFill>
                  <a:schemeClr val="dk1"/>
                </a:solidFill>
                <a:latin typeface="Arial"/>
                <a:ea typeface="Arial"/>
                <a:cs typeface="Arial"/>
                <a:sym typeface="Arial"/>
              </a:rPr>
              <a:t>Use sections, starting with a clear and concise statement of what you want the model to do, then provide the required context, then the specific instructions. </a:t>
            </a:r>
            <a:endParaRPr b="0" i="0" sz="1400" u="none" cap="none" strike="noStrike">
              <a:solidFill>
                <a:srgbClr val="000000"/>
              </a:solidFill>
              <a:latin typeface="Arial"/>
              <a:ea typeface="Arial"/>
              <a:cs typeface="Arial"/>
              <a:sym typeface="Arial"/>
            </a:endParaRPr>
          </a:p>
          <a:p>
            <a:pPr indent="-342900" lvl="0" marL="457200" marR="0" rtl="0" algn="l">
              <a:lnSpc>
                <a:spcPct val="100000"/>
              </a:lnSpc>
              <a:spcBef>
                <a:spcPts val="1000"/>
              </a:spcBef>
              <a:spcAft>
                <a:spcPts val="0"/>
              </a:spcAft>
              <a:buClr>
                <a:schemeClr val="dk1"/>
              </a:buClr>
              <a:buSzPts val="1800"/>
              <a:buFont typeface="Arial"/>
              <a:buChar char="●"/>
            </a:pPr>
            <a:r>
              <a:rPr b="1" i="0" lang="en-GB" sz="1600" u="none" cap="none" strike="noStrike">
                <a:solidFill>
                  <a:schemeClr val="dk1"/>
                </a:solidFill>
                <a:latin typeface="Arial"/>
                <a:ea typeface="Arial"/>
                <a:cs typeface="Arial"/>
                <a:sym typeface="Arial"/>
              </a:rPr>
              <a:t>Give examples</a:t>
            </a:r>
            <a:r>
              <a:rPr b="0" i="0" lang="en-GB" sz="1600" u="none" cap="none" strike="noStrike">
                <a:solidFill>
                  <a:schemeClr val="dk1"/>
                </a:solidFill>
                <a:latin typeface="Arial"/>
                <a:ea typeface="Arial"/>
                <a:cs typeface="Arial"/>
                <a:sym typeface="Arial"/>
              </a:rPr>
              <a:t>. But check the AI does not get too distracted by these and use them too often.</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1" name="Google Shape;361;g3398819d769_3_90"/>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362" name="Google Shape;362;g3398819d769_3_90"/>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47 min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398819d769_3_96"/>
          <p:cNvSpPr txBox="1"/>
          <p:nvPr/>
        </p:nvSpPr>
        <p:spPr>
          <a:xfrm>
            <a:off x="346587" y="593634"/>
            <a:ext cx="113463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0000"/>
                </a:solidFill>
                <a:latin typeface="Arial"/>
                <a:ea typeface="Arial"/>
                <a:cs typeface="Arial"/>
                <a:sym typeface="Arial"/>
                <a:extLst>
                  <a:ext uri="http://customooxmlschemas.google.com/">
                    <go:slidesCustomData xmlns:go="http://customooxmlschemas.google.com/" textRoundtripDataId="9"/>
                  </a:ext>
                </a:extLst>
              </a:rPr>
              <a:t>Consider </a:t>
            </a:r>
            <a:r>
              <a:rPr b="1" i="0" lang="en-GB" sz="3600" u="none" cap="none" strike="noStrike">
                <a:solidFill>
                  <a:srgbClr val="000000"/>
                </a:solidFill>
                <a:latin typeface="Arial"/>
                <a:ea typeface="Arial"/>
                <a:cs typeface="Arial"/>
                <a:sym typeface="Arial"/>
              </a:rPr>
              <a:t>using special interview strategies</a:t>
            </a:r>
            <a:endParaRPr b="1" i="0" sz="1200" u="none" cap="none" strike="noStrike">
              <a:solidFill>
                <a:srgbClr val="000000"/>
              </a:solidFill>
              <a:latin typeface="Arial"/>
              <a:ea typeface="Arial"/>
              <a:cs typeface="Arial"/>
              <a:sym typeface="Arial"/>
            </a:endParaRPr>
          </a:p>
        </p:txBody>
      </p:sp>
      <p:sp>
        <p:nvSpPr>
          <p:cNvPr id="368" name="Google Shape;368;g3398819d769_3_96"/>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9" name="Google Shape;369;g3398819d769_3_96"/>
          <p:cNvSpPr txBox="1"/>
          <p:nvPr/>
        </p:nvSpPr>
        <p:spPr>
          <a:xfrm>
            <a:off x="422775" y="1377725"/>
            <a:ext cx="11769300" cy="4273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1000"/>
              </a:spcBef>
              <a:spcAft>
                <a:spcPts val="0"/>
              </a:spcAft>
              <a:buClr>
                <a:srgbClr val="000000"/>
              </a:buClr>
              <a:buSzPts val="2000"/>
              <a:buFont typeface="Arial"/>
              <a:buNone/>
            </a:pPr>
            <a:r>
              <a:rPr b="0" i="0" lang="en-GB" sz="2000" u="none" cap="none" strike="noStrike">
                <a:solidFill>
                  <a:schemeClr val="dk1"/>
                </a:solidFill>
                <a:latin typeface="Arial"/>
                <a:ea typeface="Arial"/>
                <a:cs typeface="Arial"/>
                <a:sym typeface="Arial"/>
              </a:rPr>
              <a:t>= Definitely </a:t>
            </a:r>
            <a:r>
              <a:rPr b="1" i="0" lang="en-GB" sz="2000" u="none" cap="none" strike="noStrike">
                <a:solidFill>
                  <a:schemeClr val="dk1"/>
                </a:solidFill>
                <a:latin typeface="Arial"/>
                <a:ea typeface="Arial"/>
                <a:cs typeface="Arial"/>
                <a:sym typeface="Arial"/>
              </a:rPr>
              <a:t>not</a:t>
            </a:r>
            <a:r>
              <a:rPr b="0" i="0" lang="en-GB" sz="2000" u="none" cap="none" strike="noStrike">
                <a:solidFill>
                  <a:schemeClr val="dk1"/>
                </a:solidFill>
                <a:latin typeface="Arial"/>
                <a:ea typeface="Arial"/>
                <a:cs typeface="Arial"/>
                <a:sym typeface="Arial"/>
              </a:rPr>
              <a:t> a fixed question-by-question approach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000"/>
              <a:buFont typeface="Arial"/>
              <a:buNone/>
            </a:pPr>
            <a:r>
              <a:rPr b="0" i="0" lang="en-GB" sz="2000" u="none" cap="none" strike="noStrike">
                <a:solidFill>
                  <a:schemeClr val="dk1"/>
                </a:solidFill>
                <a:latin typeface="Arial"/>
                <a:ea typeface="Arial"/>
                <a:cs typeface="Arial"/>
                <a:sym typeface="Arial"/>
              </a:rPr>
              <a:t>The interviewer adopts a certain style and adapts to the flow of the conversation (based on the instructions you give the AI).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000"/>
              <a:buFont typeface="Arial"/>
              <a:buNone/>
            </a:pPr>
            <a:r>
              <a:rPr b="1" i="0" lang="en-GB" sz="2000" u="none" cap="none" strike="noStrike">
                <a:solidFill>
                  <a:schemeClr val="dk1"/>
                </a:solidFill>
                <a:latin typeface="Arial"/>
                <a:ea typeface="Arial"/>
                <a:cs typeface="Arial"/>
                <a:sym typeface="Arial"/>
              </a:rPr>
              <a:t>Causal backchaining</a:t>
            </a:r>
            <a:r>
              <a:rPr b="0" i="0" lang="en-GB" sz="2000" u="none" cap="none" strike="noStrike">
                <a:solidFill>
                  <a:schemeClr val="dk1"/>
                </a:solidFill>
                <a:latin typeface="Arial"/>
                <a:ea typeface="Arial"/>
                <a:cs typeface="Arial"/>
                <a:sym typeface="Arial"/>
              </a:rPr>
              <a:t>: which you saw in the USA problems interview example. For when you would like to get information about your respondents’ mental models of what influences what in their world. This is the kind of questioning that we use with when we want to do causal mapping on the final transcripts.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000"/>
              <a:buFont typeface="Arial"/>
              <a:buNone/>
            </a:pPr>
            <a:r>
              <a:rPr b="1" i="0" lang="en-GB" sz="2000" u="none" cap="none" strike="noStrike">
                <a:solidFill>
                  <a:schemeClr val="dk1"/>
                </a:solidFill>
                <a:latin typeface="Arial"/>
                <a:ea typeface="Arial"/>
                <a:cs typeface="Arial"/>
                <a:sym typeface="Arial"/>
              </a:rPr>
              <a:t>Social network questions</a:t>
            </a:r>
            <a:r>
              <a:rPr b="0" i="0" lang="en-GB" sz="2000" u="none" cap="none" strike="noStrike">
                <a:solidFill>
                  <a:schemeClr val="dk1"/>
                </a:solidFill>
                <a:latin typeface="Arial"/>
                <a:ea typeface="Arial"/>
                <a:cs typeface="Arial"/>
                <a:sym typeface="Arial"/>
              </a:rPr>
              <a:t>: who is linked with whom and how? And who is linked with them?</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000"/>
              <a:buFont typeface="Arial"/>
              <a:buNone/>
            </a:pPr>
            <a:r>
              <a:rPr b="1" i="0" lang="en-GB" sz="2000" u="none" cap="none" strike="noStrike">
                <a:solidFill>
                  <a:schemeClr val="dk1"/>
                </a:solidFill>
                <a:latin typeface="Arial"/>
                <a:ea typeface="Arial"/>
                <a:cs typeface="Arial"/>
                <a:sym typeface="Arial"/>
              </a:rPr>
              <a:t>Laddering techniques </a:t>
            </a:r>
            <a:r>
              <a:rPr b="0" i="0" lang="en-GB" sz="2000" u="none" cap="none" strike="noStrike">
                <a:solidFill>
                  <a:schemeClr val="dk1"/>
                </a:solidFill>
                <a:latin typeface="Arial"/>
                <a:ea typeface="Arial"/>
                <a:cs typeface="Arial"/>
                <a:sym typeface="Arial"/>
              </a:rPr>
              <a:t>(Rietz and Maedche, 2022): to uncover the underlying attributes, consequences, and values (ACV) associated with participants' experiences of the topic discussed.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374" name="Shape 374"/>
        <p:cNvGrpSpPr/>
        <p:nvPr/>
      </p:nvGrpSpPr>
      <p:grpSpPr>
        <a:xfrm>
          <a:off x="0" y="0"/>
          <a:ext cx="0" cy="0"/>
          <a:chOff x="0" y="0"/>
          <a:chExt cx="0" cy="0"/>
        </a:xfrm>
      </p:grpSpPr>
      <p:sp>
        <p:nvSpPr>
          <p:cNvPr id="375" name="Google Shape;375;g3398819d769_3_38"/>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Analysing your data</a:t>
            </a:r>
            <a:endParaRPr>
              <a:solidFill>
                <a:schemeClr val="l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0"/>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1" name="Google Shape;381;p10"/>
          <p:cNvSpPr txBox="1"/>
          <p:nvPr/>
        </p:nvSpPr>
        <p:spPr>
          <a:xfrm>
            <a:off x="498850" y="669100"/>
            <a:ext cx="11484600" cy="7694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Analysing your data</a:t>
            </a:r>
            <a:endParaRPr b="0" i="0" sz="4400" u="none" cap="none" strike="noStrike">
              <a:solidFill>
                <a:srgbClr val="000000"/>
              </a:solidFill>
              <a:latin typeface="Arial"/>
              <a:ea typeface="Arial"/>
              <a:cs typeface="Arial"/>
              <a:sym typeface="Arial"/>
            </a:endParaRPr>
          </a:p>
        </p:txBody>
      </p:sp>
      <p:sp>
        <p:nvSpPr>
          <p:cNvPr id="382" name="Google Shape;382;p10"/>
          <p:cNvSpPr txBox="1"/>
          <p:nvPr/>
        </p:nvSpPr>
        <p:spPr>
          <a:xfrm>
            <a:off x="498861" y="1643534"/>
            <a:ext cx="11484600" cy="4244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60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Global analysis (</a:t>
            </a:r>
            <a:r>
              <a:rPr b="0" i="1" lang="en-GB" sz="2200" u="none" cap="none" strike="noStrike">
                <a:solidFill>
                  <a:schemeClr val="dk1"/>
                </a:solidFill>
                <a:latin typeface="Arial"/>
                <a:ea typeface="Arial"/>
                <a:cs typeface="Arial"/>
                <a:sym typeface="Arial"/>
              </a:rPr>
              <a:t>Leaves a lot of responsibility to the AI. </a:t>
            </a:r>
            <a:r>
              <a:rPr b="0" i="0" lang="en-GB" sz="2200" u="none" cap="none" strike="noStrike">
                <a:solidFill>
                  <a:schemeClr val="dk1"/>
                </a:solidFill>
                <a:latin typeface="Arial"/>
                <a:ea typeface="Arial"/>
                <a:cs typeface="Arial"/>
                <a:sym typeface="Arial"/>
              </a:rPr>
              <a:t>Overview of trends and patterns across all interviews. You can also ask specific questions, like: </a:t>
            </a:r>
            <a:r>
              <a:rPr b="0" i="1" lang="en-GB" sz="2200" u="none" cap="none" strike="noStrike">
                <a:solidFill>
                  <a:schemeClr val="dk1"/>
                </a:solidFill>
                <a:latin typeface="Arial"/>
                <a:ea typeface="Arial"/>
                <a:cs typeface="Arial"/>
                <a:sym typeface="Arial"/>
              </a:rPr>
              <a:t>what did the respondents mention about climate change?</a:t>
            </a:r>
            <a:r>
              <a:rPr b="1" i="0" lang="en-GB" sz="2200" u="none" cap="none" strike="noStrike">
                <a:solidFill>
                  <a:schemeClr val="dk1"/>
                </a:solidFill>
                <a:latin typeface="Arial"/>
                <a:ea typeface="Arial"/>
                <a:cs typeface="Arial"/>
                <a:sym typeface="Arial"/>
              </a:rPr>
              <a:t>)</a:t>
            </a:r>
            <a:endParaRPr b="1" i="0" sz="2200" u="none" cap="none" strike="noStrike">
              <a:solidFill>
                <a:schemeClr val="dk1"/>
              </a:solidFill>
              <a:latin typeface="Arial"/>
              <a:ea typeface="Arial"/>
              <a:cs typeface="Arial"/>
              <a:sym typeface="Arial"/>
            </a:endParaRPr>
          </a:p>
          <a:p>
            <a:pPr indent="-368300" lvl="0" marL="457200" marR="0" rtl="0" algn="l">
              <a:lnSpc>
                <a:spcPct val="115000"/>
              </a:lnSpc>
              <a:spcBef>
                <a:spcPts val="600"/>
              </a:spcBef>
              <a:spcAft>
                <a:spcPts val="0"/>
              </a:spcAft>
              <a:buClr>
                <a:srgbClr val="000000"/>
              </a:buClr>
              <a:buSzPts val="2200"/>
              <a:buFont typeface="Arial"/>
              <a:buChar char="●"/>
            </a:pPr>
            <a:r>
              <a:rPr b="0" i="0" lang="en-GB" sz="2200" u="none" cap="none" strike="noStrike">
                <a:solidFill>
                  <a:schemeClr val="dk1"/>
                </a:solidFill>
                <a:latin typeface="Arial"/>
                <a:ea typeface="Arial"/>
                <a:cs typeface="Arial"/>
                <a:sym typeface="Arial"/>
              </a:rPr>
              <a:t>Using the </a:t>
            </a:r>
            <a:r>
              <a:rPr b="0" i="0" lang="en-GB" sz="2200" u="sng" cap="none" strike="noStrike">
                <a:solidFill>
                  <a:schemeClr val="hlink"/>
                </a:solidFill>
                <a:latin typeface="Arial"/>
                <a:ea typeface="Arial"/>
                <a:cs typeface="Arial"/>
                <a:sym typeface="Arial"/>
                <a:hlinkClick r:id="rId3"/>
              </a:rPr>
              <a:t>Overview Tab</a:t>
            </a:r>
            <a:r>
              <a:rPr b="0" i="0" lang="en-GB" sz="2200" u="none" cap="none" strike="noStrike">
                <a:solidFill>
                  <a:schemeClr val="dk1"/>
                </a:solidFill>
                <a:latin typeface="Arial"/>
                <a:ea typeface="Arial"/>
                <a:cs typeface="Arial"/>
                <a:sym typeface="Arial"/>
              </a:rPr>
              <a:t>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6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or upload transcripts to, for example, ChatGPT.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Detailed analysis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dk1"/>
                </a:solidFill>
                <a:latin typeface="Arial"/>
                <a:ea typeface="Arial"/>
                <a:cs typeface="Arial"/>
                <a:sym typeface="Arial"/>
              </a:rPr>
              <a:t>Respondent-by-respondent and/or line-by-line: more verifiable/transparent, eg: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10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causal mapping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social network analysis. </a:t>
            </a:r>
            <a:endParaRPr b="0" i="0" sz="1900" u="none" cap="none" strike="noStrike">
              <a:solidFill>
                <a:schemeClr val="dk1"/>
              </a:solidFill>
              <a:latin typeface="Arial"/>
              <a:ea typeface="Arial"/>
              <a:cs typeface="Arial"/>
              <a:sym typeface="Arial"/>
            </a:endParaRPr>
          </a:p>
        </p:txBody>
      </p:sp>
      <p:sp>
        <p:nvSpPr>
          <p:cNvPr id="383" name="Google Shape;383;p10"/>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49 min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339dab32f3a_0_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9" name="Google Shape;389;g339dab32f3a_0_0"/>
          <p:cNvSpPr txBox="1"/>
          <p:nvPr/>
        </p:nvSpPr>
        <p:spPr>
          <a:xfrm>
            <a:off x="498850" y="669100"/>
            <a:ext cx="11484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extLst>
                  <a:ext uri="http://customooxmlschemas.google.com/">
                    <go:slidesCustomData xmlns:go="http://customooxmlschemas.google.com/" textRoundtripDataId="10"/>
                  </a:ext>
                </a:extLst>
              </a:rPr>
              <a:t>Analysing </a:t>
            </a:r>
            <a:r>
              <a:rPr b="1" i="0" lang="en-GB" sz="4400" u="none" cap="none" strike="noStrike">
                <a:solidFill>
                  <a:srgbClr val="000000"/>
                </a:solidFill>
                <a:latin typeface="Arial"/>
                <a:ea typeface="Arial"/>
                <a:cs typeface="Arial"/>
                <a:sym typeface="Arial"/>
              </a:rPr>
              <a:t>your data: simple overview</a:t>
            </a:r>
            <a:endParaRPr b="0" i="0" sz="4400" u="none" cap="none" strike="noStrike">
              <a:solidFill>
                <a:srgbClr val="000000"/>
              </a:solidFill>
              <a:latin typeface="Arial"/>
              <a:ea typeface="Arial"/>
              <a:cs typeface="Arial"/>
              <a:sym typeface="Arial"/>
            </a:endParaRPr>
          </a:p>
        </p:txBody>
      </p:sp>
      <p:sp>
        <p:nvSpPr>
          <p:cNvPr id="390" name="Google Shape;390;g339dab32f3a_0_0"/>
          <p:cNvSpPr txBox="1"/>
          <p:nvPr/>
        </p:nvSpPr>
        <p:spPr>
          <a:xfrm>
            <a:off x="498861" y="1643534"/>
            <a:ext cx="11484600" cy="384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000"/>
              </a:spcBef>
              <a:spcAft>
                <a:spcPts val="0"/>
              </a:spcAft>
              <a:buNone/>
            </a:pPr>
            <a:r>
              <a:rPr lang="en-GB" sz="1900">
                <a:solidFill>
                  <a:schemeClr val="dk1"/>
                </a:solidFill>
              </a:rPr>
              <a:t>Part of the output from the Overviews tab of an interview about problems in the USA</a:t>
            </a:r>
            <a:endParaRPr b="0" i="0" sz="1900" u="none" cap="none" strike="noStrike">
              <a:solidFill>
                <a:schemeClr val="dk1"/>
              </a:solidFill>
              <a:latin typeface="Arial"/>
              <a:ea typeface="Arial"/>
              <a:cs typeface="Arial"/>
              <a:sym typeface="Arial"/>
            </a:endParaRPr>
          </a:p>
        </p:txBody>
      </p:sp>
      <p:sp>
        <p:nvSpPr>
          <p:cNvPr id="391" name="Google Shape;391;g339dab32f3a_0_0"/>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49 min</a:t>
            </a:r>
            <a:endParaRPr/>
          </a:p>
        </p:txBody>
      </p:sp>
      <p:pic>
        <p:nvPicPr>
          <p:cNvPr id="392" name="Google Shape;392;g339dab32f3a_0_0"/>
          <p:cNvPicPr preferRelativeResize="0"/>
          <p:nvPr/>
        </p:nvPicPr>
        <p:blipFill>
          <a:blip r:embed="rId3">
            <a:alphaModFix/>
          </a:blip>
          <a:stretch>
            <a:fillRect/>
          </a:stretch>
        </p:blipFill>
        <p:spPr>
          <a:xfrm>
            <a:off x="609600" y="2161725"/>
            <a:ext cx="8057673" cy="454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g339dab32f3a_0_8"/>
          <p:cNvPicPr preferRelativeResize="0"/>
          <p:nvPr/>
        </p:nvPicPr>
        <p:blipFill>
          <a:blip r:embed="rId3">
            <a:alphaModFix/>
          </a:blip>
          <a:stretch>
            <a:fillRect/>
          </a:stretch>
        </p:blipFill>
        <p:spPr>
          <a:xfrm>
            <a:off x="4868775" y="2100700"/>
            <a:ext cx="7232549" cy="4649125"/>
          </a:xfrm>
          <a:prstGeom prst="rect">
            <a:avLst/>
          </a:prstGeom>
          <a:noFill/>
          <a:ln>
            <a:noFill/>
          </a:ln>
        </p:spPr>
      </p:pic>
      <p:sp>
        <p:nvSpPr>
          <p:cNvPr id="398" name="Google Shape;398;g339dab32f3a_0_8"/>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9" name="Google Shape;399;g339dab32f3a_0_8"/>
          <p:cNvSpPr txBox="1"/>
          <p:nvPr/>
        </p:nvSpPr>
        <p:spPr>
          <a:xfrm>
            <a:off x="498850" y="669100"/>
            <a:ext cx="11484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extLst>
                  <a:ext uri="http://customooxmlschemas.google.com/">
                    <go:slidesCustomData xmlns:go="http://customooxmlschemas.google.com/" textRoundtripDataId="11"/>
                  </a:ext>
                </a:extLst>
              </a:rPr>
              <a:t>Analysing </a:t>
            </a:r>
            <a:r>
              <a:rPr b="1" i="0" lang="en-GB" sz="4400" u="none" cap="none" strike="noStrike">
                <a:solidFill>
                  <a:srgbClr val="000000"/>
                </a:solidFill>
                <a:latin typeface="Arial"/>
                <a:ea typeface="Arial"/>
                <a:cs typeface="Arial"/>
                <a:sym typeface="Arial"/>
              </a:rPr>
              <a:t>your data: </a:t>
            </a:r>
            <a:r>
              <a:rPr b="1" lang="en-GB" sz="4400"/>
              <a:t>a detailed analysis</a:t>
            </a:r>
            <a:endParaRPr b="0" i="0" sz="4400" u="none" cap="none" strike="noStrike">
              <a:solidFill>
                <a:srgbClr val="000000"/>
              </a:solidFill>
              <a:latin typeface="Arial"/>
              <a:ea typeface="Arial"/>
              <a:cs typeface="Arial"/>
              <a:sym typeface="Arial"/>
            </a:endParaRPr>
          </a:p>
        </p:txBody>
      </p:sp>
      <p:sp>
        <p:nvSpPr>
          <p:cNvPr id="400" name="Google Shape;400;g339dab32f3a_0_8"/>
          <p:cNvSpPr txBox="1"/>
          <p:nvPr/>
        </p:nvSpPr>
        <p:spPr>
          <a:xfrm>
            <a:off x="498857" y="1491101"/>
            <a:ext cx="4085700" cy="2739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000"/>
              </a:spcBef>
              <a:spcAft>
                <a:spcPts val="0"/>
              </a:spcAft>
              <a:buNone/>
            </a:pPr>
            <a:r>
              <a:rPr lang="en-GB" sz="1900">
                <a:solidFill>
                  <a:schemeClr val="dk1"/>
                </a:solidFill>
              </a:rPr>
              <a:t>Example of causal mapping of an interview about problems in the USA. </a:t>
            </a:r>
            <a:br>
              <a:rPr lang="en-GB" sz="1900">
                <a:solidFill>
                  <a:schemeClr val="dk1"/>
                </a:solidFill>
              </a:rPr>
            </a:br>
            <a:r>
              <a:rPr lang="en-GB" sz="1900">
                <a:solidFill>
                  <a:schemeClr val="dk1"/>
                </a:solidFill>
              </a:rPr>
              <a:t>This analysis was conducted systematically by coding causal claims (with AI) line by line, rather than just asking the AI for an overall summary.</a:t>
            </a:r>
            <a:endParaRPr sz="1900">
              <a:solidFill>
                <a:schemeClr val="dk1"/>
              </a:solidFill>
            </a:endParaRPr>
          </a:p>
        </p:txBody>
      </p:sp>
      <p:sp>
        <p:nvSpPr>
          <p:cNvPr id="401" name="Google Shape;401;g339dab32f3a_0_8"/>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49 min</a:t>
            </a:r>
            <a:endParaRPr/>
          </a:p>
        </p:txBody>
      </p:sp>
      <p:sp>
        <p:nvSpPr>
          <p:cNvPr id="402" name="Google Shape;402;g339dab32f3a_0_8"/>
          <p:cNvSpPr txBox="1"/>
          <p:nvPr/>
        </p:nvSpPr>
        <p:spPr>
          <a:xfrm>
            <a:off x="9834200" y="1491100"/>
            <a:ext cx="2357700" cy="969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1100">
                <a:solidFill>
                  <a:schemeClr val="dk1"/>
                </a:solidFill>
              </a:rPr>
              <a:t>Orange lines are negative links. </a:t>
            </a:r>
            <a:br>
              <a:rPr lang="en-GB" sz="1100">
                <a:solidFill>
                  <a:schemeClr val="dk1"/>
                </a:solidFill>
              </a:rPr>
            </a:br>
            <a:r>
              <a:rPr lang="en-GB" sz="1100">
                <a:solidFill>
                  <a:schemeClr val="dk1"/>
                </a:solidFill>
              </a:rPr>
              <a:t>Blue lines are positive links.</a:t>
            </a:r>
            <a:endParaRPr sz="11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407" name="Shape 407"/>
        <p:cNvGrpSpPr/>
        <p:nvPr/>
      </p:nvGrpSpPr>
      <p:grpSpPr>
        <a:xfrm>
          <a:off x="0" y="0"/>
          <a:ext cx="0" cy="0"/>
          <a:chOff x="0" y="0"/>
          <a:chExt cx="0" cy="0"/>
        </a:xfrm>
      </p:grpSpPr>
      <p:sp>
        <p:nvSpPr>
          <p:cNvPr id="408" name="Google Shape;408;g3398819d769_3_44"/>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Finally…</a:t>
            </a:r>
            <a:endParaRPr>
              <a:solidFill>
                <a:schemeClr val="l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329925d9904_0_109"/>
          <p:cNvSpPr txBox="1"/>
          <p:nvPr/>
        </p:nvSpPr>
        <p:spPr>
          <a:xfrm>
            <a:off x="488400" y="718275"/>
            <a:ext cx="11703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Limitations (what do you think?)</a:t>
            </a:r>
            <a:endParaRPr b="0" i="0" sz="4400" u="none" cap="none" strike="noStrike">
              <a:solidFill>
                <a:srgbClr val="000000"/>
              </a:solidFill>
              <a:latin typeface="Arial"/>
              <a:ea typeface="Arial"/>
              <a:cs typeface="Arial"/>
              <a:sym typeface="Arial"/>
            </a:endParaRPr>
          </a:p>
        </p:txBody>
      </p:sp>
      <p:sp>
        <p:nvSpPr>
          <p:cNvPr id="414" name="Google Shape;414;g329925d9904_0_109"/>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5" name="Google Shape;415;g329925d9904_0_109"/>
          <p:cNvSpPr txBox="1"/>
          <p:nvPr/>
        </p:nvSpPr>
        <p:spPr>
          <a:xfrm>
            <a:off x="548300" y="1900760"/>
            <a:ext cx="11310900" cy="3813000"/>
          </a:xfrm>
          <a:prstGeom prst="rect">
            <a:avLst/>
          </a:prstGeom>
          <a:noFill/>
          <a:ln>
            <a:noFill/>
          </a:ln>
        </p:spPr>
        <p:txBody>
          <a:bodyPr anchorCtr="0" anchor="t" bIns="45700" lIns="91425" spcFirstLastPara="1" rIns="91425" wrap="square" tIns="45700">
            <a:spAutoFit/>
          </a:bodyPr>
          <a:lstStyle/>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Stochastic nature of conversations (they can "wander off"…)</a:t>
            </a: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Missing subtle cues, (non-verbal!)</a:t>
            </a: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Lack of rapport</a:t>
            </a:r>
            <a:endParaRPr b="1" i="0" sz="2100" u="none" cap="none" strike="noStrike">
              <a:solidFill>
                <a:schemeClr val="dk1"/>
              </a:solidFill>
              <a:latin typeface="Arial"/>
              <a:ea typeface="Arial"/>
              <a:cs typeface="Arial"/>
              <a:sym typeface="Arial"/>
            </a:endParaRPr>
          </a:p>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Limited intervention </a:t>
            </a:r>
            <a:r>
              <a:rPr b="0" i="0" lang="en-GB" sz="2100" u="none" cap="none" strike="noStrike">
                <a:solidFill>
                  <a:schemeClr val="dk1"/>
                </a:solidFill>
                <a:latin typeface="Arial"/>
                <a:ea typeface="Arial"/>
                <a:cs typeface="Arial"/>
                <a:sym typeface="Arial"/>
              </a:rPr>
              <a:t>for distress, whistleblowing, safeguarding…</a:t>
            </a: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AI is not “neutral”: </a:t>
            </a:r>
            <a:r>
              <a:rPr b="0" i="0" lang="en-GB" sz="2100" u="none" cap="none" strike="noStrike">
                <a:solidFill>
                  <a:schemeClr val="dk1"/>
                </a:solidFill>
                <a:latin typeface="Arial"/>
                <a:ea typeface="Arial"/>
                <a:cs typeface="Arial"/>
                <a:sym typeface="Arial"/>
              </a:rPr>
              <a:t>its responses are based on training data, which may contain inherent biases. Try to mitigate with explicit instructions to take a specific stance.</a:t>
            </a: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1000"/>
              </a:spcBef>
              <a:spcAft>
                <a:spcPts val="0"/>
              </a:spcAft>
              <a:buClr>
                <a:schemeClr val="dk1"/>
              </a:buClr>
              <a:buSzPts val="2100"/>
              <a:buFont typeface="Arial"/>
              <a:buChar char="●"/>
            </a:pPr>
            <a:r>
              <a:rPr b="1" i="0" lang="en-GB" sz="2100" u="none" cap="none" strike="noStrike">
                <a:solidFill>
                  <a:schemeClr val="dk1"/>
                </a:solidFill>
                <a:latin typeface="Arial"/>
                <a:ea typeface="Arial"/>
                <a:cs typeface="Arial"/>
                <a:sym typeface="Arial"/>
              </a:rPr>
              <a:t>Inclusivity: </a:t>
            </a:r>
            <a:r>
              <a:rPr b="0" i="0" lang="en-GB" sz="2100" u="none" cap="none" strike="noStrike">
                <a:solidFill>
                  <a:schemeClr val="dk1"/>
                </a:solidFill>
                <a:latin typeface="Arial"/>
                <a:ea typeface="Arial"/>
                <a:cs typeface="Arial"/>
                <a:sym typeface="Arial"/>
              </a:rPr>
              <a:t>access to internet and literacy. </a:t>
            </a:r>
            <a:endParaRPr b="0" i="0" sz="2100" u="none" cap="none" strike="noStrike">
              <a:solidFill>
                <a:schemeClr val="dk1"/>
              </a:solidFill>
              <a:latin typeface="Arial"/>
              <a:ea typeface="Arial"/>
              <a:cs typeface="Arial"/>
              <a:sym typeface="Arial"/>
            </a:endParaRPr>
          </a:p>
          <a:p>
            <a:pPr indent="0" lvl="0" marL="0" marR="0" rtl="0" algn="l">
              <a:lnSpc>
                <a:spcPct val="150000"/>
              </a:lnSpc>
              <a:spcBef>
                <a:spcPts val="1200"/>
              </a:spcBef>
              <a:spcAft>
                <a:spcPts val="120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329925d9904_0_78"/>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1" name="Google Shape;421;g329925d9904_0_78"/>
          <p:cNvSpPr txBox="1"/>
          <p:nvPr/>
        </p:nvSpPr>
        <p:spPr>
          <a:xfrm>
            <a:off x="404300" y="737925"/>
            <a:ext cx="11787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The researcher’s role </a:t>
            </a:r>
            <a:endParaRPr b="0" i="0" sz="4400" u="none" cap="none" strike="noStrike">
              <a:solidFill>
                <a:srgbClr val="000000"/>
              </a:solidFill>
              <a:latin typeface="Arial"/>
              <a:ea typeface="Arial"/>
              <a:cs typeface="Arial"/>
              <a:sym typeface="Arial"/>
            </a:endParaRPr>
          </a:p>
        </p:txBody>
      </p:sp>
      <p:sp>
        <p:nvSpPr>
          <p:cNvPr id="422" name="Google Shape;422;g329925d9904_0_78"/>
          <p:cNvSpPr txBox="1"/>
          <p:nvPr/>
        </p:nvSpPr>
        <p:spPr>
          <a:xfrm>
            <a:off x="488400" y="1688513"/>
            <a:ext cx="11206200" cy="50178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AI interviews as a way to </a:t>
            </a:r>
            <a:r>
              <a:rPr b="1" i="1" lang="en-GB" sz="2000" u="none" cap="none" strike="noStrike">
                <a:solidFill>
                  <a:schemeClr val="dk1"/>
                </a:solidFill>
                <a:latin typeface="Arial"/>
                <a:ea typeface="Arial"/>
                <a:cs typeface="Arial"/>
                <a:sym typeface="Arial"/>
              </a:rPr>
              <a:t>scale</a:t>
            </a:r>
            <a:r>
              <a:rPr b="1" i="0" lang="en-GB" sz="2000" u="none" cap="none" strike="noStrike">
                <a:solidFill>
                  <a:schemeClr val="dk1"/>
                </a:solidFill>
                <a:latin typeface="Arial"/>
                <a:ea typeface="Arial"/>
                <a:cs typeface="Arial"/>
                <a:sym typeface="Arial"/>
              </a:rPr>
              <a:t> </a:t>
            </a:r>
            <a:r>
              <a:rPr b="0" i="0" lang="en-GB" sz="2000" u="none" cap="none" strike="noStrike">
                <a:solidFill>
                  <a:schemeClr val="dk1"/>
                </a:solidFill>
                <a:latin typeface="Arial"/>
                <a:ea typeface="Arial"/>
                <a:cs typeface="Arial"/>
                <a:sym typeface="Arial"/>
              </a:rPr>
              <a:t>rather than replace human-led interviews.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Design and oversight: </a:t>
            </a:r>
            <a:r>
              <a:rPr b="0" i="0" lang="en-GB" sz="2000" u="none" cap="none" strike="noStrike">
                <a:solidFill>
                  <a:schemeClr val="dk1"/>
                </a:solidFill>
                <a:latin typeface="Arial"/>
                <a:ea typeface="Arial"/>
                <a:cs typeface="Arial"/>
                <a:sym typeface="Arial"/>
              </a:rPr>
              <a:t>The researcher's role is more about designing and overseeing the interview and less about direct interaction.</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Ethical considerations: </a:t>
            </a:r>
            <a:r>
              <a:rPr b="0" i="0" lang="en-GB" sz="2000" u="none" cap="none" strike="noStrike">
                <a:solidFill>
                  <a:schemeClr val="dk1"/>
                </a:solidFill>
                <a:latin typeface="Arial"/>
                <a:ea typeface="Arial"/>
                <a:cs typeface="Arial"/>
                <a:sym typeface="Arial"/>
              </a:rPr>
              <a:t>Ensure informed consent, considering participants' understanding of </a:t>
            </a:r>
            <a:r>
              <a:rPr b="0" i="1" lang="en-GB" sz="2000" u="none" cap="none" strike="noStrike">
                <a:solidFill>
                  <a:schemeClr val="dk1"/>
                </a:solidFill>
                <a:latin typeface="Arial"/>
                <a:ea typeface="Arial"/>
                <a:cs typeface="Arial"/>
                <a:sym typeface="Arial"/>
              </a:rPr>
              <a:t>AI involvement </a:t>
            </a:r>
            <a:r>
              <a:rPr b="0" i="0" lang="en-GB" sz="2000" u="none" cap="none" strike="noStrike">
                <a:solidFill>
                  <a:schemeClr val="dk1"/>
                </a:solidFill>
                <a:latin typeface="Arial"/>
                <a:ea typeface="Arial"/>
                <a:cs typeface="Arial"/>
                <a:sym typeface="Arial"/>
              </a:rPr>
              <a:t>in the interview process.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Data interpretation:</a:t>
            </a:r>
            <a:r>
              <a:rPr b="0" i="0" lang="en-GB" sz="2000" u="none" cap="none" strike="noStrike">
                <a:solidFill>
                  <a:schemeClr val="dk1"/>
                </a:solidFill>
                <a:latin typeface="Arial"/>
                <a:ea typeface="Arial"/>
                <a:cs typeface="Arial"/>
                <a:sym typeface="Arial"/>
              </a:rPr>
              <a:t> Interpreting and analysing the data becomes even more critical, accounting for the AI's influence on the interview dynamics.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Quality control: </a:t>
            </a:r>
            <a:r>
              <a:rPr b="0" i="0" lang="en-GB" sz="2000" u="none" cap="none" strike="noStrike">
                <a:solidFill>
                  <a:schemeClr val="dk1"/>
                </a:solidFill>
                <a:latin typeface="Arial"/>
                <a:ea typeface="Arial"/>
                <a:cs typeface="Arial"/>
                <a:sym typeface="Arial"/>
              </a:rPr>
              <a:t>Continuous monitoring and adjustment of the AI's performance is essential to maintain data quality and integrity.</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100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Responsibility: </a:t>
            </a:r>
            <a:r>
              <a:rPr b="0" i="0" lang="en-GB" sz="2000" u="none" cap="none" strike="noStrike">
                <a:solidFill>
                  <a:schemeClr val="dk1"/>
                </a:solidFill>
                <a:latin typeface="Arial"/>
                <a:ea typeface="Arial"/>
                <a:cs typeface="Arial"/>
                <a:sym typeface="Arial"/>
              </a:rPr>
              <a:t>Take full ownership of the ethical implications of using AI: the AI is only a tool, it’s the researcher's responsibility to make decisions.</a:t>
            </a:r>
            <a:endParaRPr b="0" i="0" sz="2000" u="none" cap="none" strike="noStrike">
              <a:solidFill>
                <a:schemeClr val="dk1"/>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3"/>
          <p:cNvSpPr txBox="1"/>
          <p:nvPr/>
        </p:nvSpPr>
        <p:spPr>
          <a:xfrm>
            <a:off x="488400" y="718275"/>
            <a:ext cx="117036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Strategies for maintaining rigour/transparency</a:t>
            </a:r>
            <a:endParaRPr b="0" i="0" sz="4400" u="none" cap="none" strike="noStrike">
              <a:solidFill>
                <a:srgbClr val="000000"/>
              </a:solidFill>
              <a:latin typeface="Arial"/>
              <a:ea typeface="Arial"/>
              <a:cs typeface="Arial"/>
              <a:sym typeface="Arial"/>
            </a:endParaRPr>
          </a:p>
        </p:txBody>
      </p:sp>
      <p:sp>
        <p:nvSpPr>
          <p:cNvPr id="428" name="Google Shape;428;p13"/>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9" name="Google Shape;429;p13"/>
          <p:cNvSpPr txBox="1"/>
          <p:nvPr/>
        </p:nvSpPr>
        <p:spPr>
          <a:xfrm>
            <a:off x="548300" y="2458775"/>
            <a:ext cx="11703600" cy="19548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50000"/>
              </a:lnSpc>
              <a:spcBef>
                <a:spcPts val="0"/>
              </a:spcBef>
              <a:spcAft>
                <a:spcPts val="0"/>
              </a:spcAft>
              <a:buClr>
                <a:schemeClr val="dk1"/>
              </a:buClr>
              <a:buSzPts val="2200"/>
              <a:buFont typeface="Arial"/>
              <a:buChar char="●"/>
            </a:pPr>
            <a:r>
              <a:rPr b="1" i="0" lang="en-GB" sz="2200" u="none" cap="none" strike="noStrike">
                <a:solidFill>
                  <a:schemeClr val="dk1"/>
                </a:solidFill>
                <a:latin typeface="Arial"/>
                <a:ea typeface="Arial"/>
                <a:cs typeface="Arial"/>
                <a:sym typeface="Arial"/>
              </a:rPr>
              <a:t>Iterate</a:t>
            </a:r>
            <a:r>
              <a:rPr b="0" i="0" lang="en-GB" sz="2200" u="none" cap="none" strike="noStrike">
                <a:solidFill>
                  <a:schemeClr val="dk1"/>
                </a:solidFill>
                <a:latin typeface="Arial"/>
                <a:ea typeface="Arial"/>
                <a:cs typeface="Arial"/>
                <a:sym typeface="Arial"/>
              </a:rPr>
              <a:t>: design → test → check → improve and </a:t>
            </a:r>
            <a:r>
              <a:rPr b="1" i="0" lang="en-GB" sz="2200" u="none" cap="none" strike="noStrike">
                <a:solidFill>
                  <a:schemeClr val="dk1"/>
                </a:solidFill>
                <a:latin typeface="Arial"/>
                <a:ea typeface="Arial"/>
                <a:cs typeface="Arial"/>
                <a:sym typeface="Arial"/>
              </a:rPr>
              <a:t>document </a:t>
            </a:r>
            <a:r>
              <a:rPr b="0" i="0" lang="en-GB" sz="2200" u="none" cap="none" strike="noStrike">
                <a:solidFill>
                  <a:schemeClr val="dk1"/>
                </a:solidFill>
                <a:latin typeface="Arial"/>
                <a:ea typeface="Arial"/>
                <a:cs typeface="Arial"/>
                <a:sym typeface="Arial"/>
              </a:rPr>
              <a:t>decisions you made.</a:t>
            </a:r>
            <a:endParaRPr b="0" i="0" sz="2200" u="none" cap="none" strike="noStrike">
              <a:solidFill>
                <a:schemeClr val="dk1"/>
              </a:solidFill>
              <a:latin typeface="Arial"/>
              <a:ea typeface="Arial"/>
              <a:cs typeface="Arial"/>
              <a:sym typeface="Arial"/>
            </a:endParaRPr>
          </a:p>
          <a:p>
            <a:pPr indent="-368300" lvl="0" marL="457200" marR="0" rtl="0" algn="l">
              <a:lnSpc>
                <a:spcPct val="15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Providing </a:t>
            </a:r>
            <a:r>
              <a:rPr b="1" i="0" lang="en-GB" sz="2200" u="none" cap="none" strike="noStrike">
                <a:solidFill>
                  <a:schemeClr val="dk1"/>
                </a:solidFill>
                <a:latin typeface="Arial"/>
                <a:ea typeface="Arial"/>
                <a:cs typeface="Arial"/>
                <a:sym typeface="Arial"/>
              </a:rPr>
              <a:t>clear explanations </a:t>
            </a:r>
            <a:r>
              <a:rPr b="0" i="0" lang="en-GB" sz="2200" u="none" cap="none" strike="noStrike">
                <a:solidFill>
                  <a:schemeClr val="dk1"/>
                </a:solidFill>
                <a:latin typeface="Arial"/>
                <a:ea typeface="Arial"/>
                <a:cs typeface="Arial"/>
                <a:sym typeface="Arial"/>
              </a:rPr>
              <a:t>of AI's role in the evaluation.</a:t>
            </a:r>
            <a:endParaRPr b="0" i="0" sz="2200" u="none" cap="none" strike="noStrike">
              <a:solidFill>
                <a:schemeClr val="dk1"/>
              </a:solidFill>
              <a:latin typeface="Arial"/>
              <a:ea typeface="Arial"/>
              <a:cs typeface="Arial"/>
              <a:sym typeface="Arial"/>
            </a:endParaRPr>
          </a:p>
          <a:p>
            <a:pPr indent="-368300" lvl="0" marL="457200" marR="0" rtl="0" algn="l">
              <a:lnSpc>
                <a:spcPct val="15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Avoiding over-reliance on AI-generated summaries without </a:t>
            </a:r>
            <a:r>
              <a:rPr b="1" i="0" lang="en-GB" sz="2200" u="none" cap="none" strike="noStrike">
                <a:solidFill>
                  <a:schemeClr val="dk1"/>
                </a:solidFill>
                <a:latin typeface="Arial"/>
                <a:ea typeface="Arial"/>
                <a:cs typeface="Arial"/>
                <a:sym typeface="Arial"/>
              </a:rPr>
              <a:t>human oversight.</a:t>
            </a:r>
            <a:endParaRPr b="1" i="0" sz="2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430" name="Google Shape;430;p13"/>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431" name="Google Shape;431;p13"/>
          <p:cNvSpPr txBox="1"/>
          <p:nvPr/>
        </p:nvSpPr>
        <p:spPr>
          <a:xfrm>
            <a:off x="688800" y="5258800"/>
            <a:ext cx="8295600" cy="85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highlight>
                  <a:srgbClr val="1FA393"/>
                </a:highlight>
                <a:latin typeface="Arial"/>
                <a:ea typeface="Arial"/>
                <a:cs typeface="Arial"/>
                <a:sym typeface="Arial"/>
              </a:rPr>
              <a:t>Remember the ‘tips for writing the instructions’ slide</a:t>
            </a:r>
            <a:endParaRPr b="0" i="0" sz="2800" u="none" cap="none" strike="noStrike">
              <a:solidFill>
                <a:schemeClr val="lt1"/>
              </a:solidFill>
              <a:highlight>
                <a:srgbClr val="1FA393"/>
              </a:highlight>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329925d9904_0_0"/>
          <p:cNvSpPr txBox="1"/>
          <p:nvPr/>
        </p:nvSpPr>
        <p:spPr>
          <a:xfrm>
            <a:off x="422767" y="1720200"/>
            <a:ext cx="11769300" cy="8310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rgbClr val="171717"/>
              </a:buClr>
              <a:buSzPts val="2400"/>
              <a:buFont typeface="Arial"/>
              <a:buChar char="●"/>
            </a:pPr>
            <a:r>
              <a:rPr b="0" i="0" lang="en-GB" sz="2400" u="none" cap="none" strike="noStrike">
                <a:solidFill>
                  <a:srgbClr val="171717"/>
                </a:solidFill>
                <a:latin typeface="Arial"/>
                <a:ea typeface="Arial"/>
                <a:cs typeface="Arial"/>
                <a:sym typeface="Arial"/>
              </a:rPr>
              <a:t>Get extra £100 on top of the £50 credits you get when you register </a:t>
            </a:r>
            <a:endParaRPr b="0" i="0" sz="2400" u="none" cap="none" strike="noStrike">
              <a:solidFill>
                <a:srgbClr val="171717"/>
              </a:solidFill>
              <a:latin typeface="Arial"/>
              <a:ea typeface="Arial"/>
              <a:cs typeface="Arial"/>
              <a:sym typeface="Arial"/>
            </a:endParaRPr>
          </a:p>
          <a:p>
            <a:pPr indent="-381000" lvl="1" marL="914400" marR="0" rtl="0" algn="l">
              <a:lnSpc>
                <a:spcPct val="100000"/>
              </a:lnSpc>
              <a:spcBef>
                <a:spcPts val="0"/>
              </a:spcBef>
              <a:spcAft>
                <a:spcPts val="0"/>
              </a:spcAft>
              <a:buClr>
                <a:schemeClr val="lt1"/>
              </a:buClr>
              <a:buSzPts val="2400"/>
              <a:buFont typeface="Arial"/>
              <a:buChar char="○"/>
            </a:pPr>
            <a:r>
              <a:rPr b="1" i="0" lang="en-GB" sz="2400" u="none" cap="none" strike="noStrike">
                <a:solidFill>
                  <a:schemeClr val="lt1"/>
                </a:solidFill>
                <a:highlight>
                  <a:srgbClr val="1FA393"/>
                </a:highlight>
                <a:latin typeface="Arial"/>
                <a:ea typeface="Arial"/>
                <a:cs typeface="Arial"/>
                <a:sym typeface="Arial"/>
              </a:rPr>
              <a:t>to conduct up to 150 interviews for free!</a:t>
            </a:r>
            <a:endParaRPr b="1" i="0" sz="2400" u="none" cap="none" strike="noStrike">
              <a:solidFill>
                <a:schemeClr val="lt1"/>
              </a:solidFill>
              <a:highlight>
                <a:srgbClr val="1FA393"/>
              </a:highlight>
              <a:latin typeface="Arial"/>
              <a:ea typeface="Arial"/>
              <a:cs typeface="Arial"/>
              <a:sym typeface="Arial"/>
            </a:endParaRPr>
          </a:p>
        </p:txBody>
      </p:sp>
      <p:sp>
        <p:nvSpPr>
          <p:cNvPr id="437" name="Google Shape;437;g329925d9904_0_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8" name="Google Shape;438;g329925d9904_0_0"/>
          <p:cNvSpPr txBox="1"/>
          <p:nvPr/>
        </p:nvSpPr>
        <p:spPr>
          <a:xfrm>
            <a:off x="521775" y="627075"/>
            <a:ext cx="10943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Extra free credits to use Qualia! </a:t>
            </a:r>
            <a:endParaRPr b="0" i="0" sz="4400" u="none" cap="none" strike="noStrike">
              <a:solidFill>
                <a:srgbClr val="000000"/>
              </a:solidFill>
              <a:latin typeface="Arial"/>
              <a:ea typeface="Arial"/>
              <a:cs typeface="Arial"/>
              <a:sym typeface="Arial"/>
            </a:endParaRPr>
          </a:p>
        </p:txBody>
      </p:sp>
      <p:sp>
        <p:nvSpPr>
          <p:cNvPr id="439" name="Google Shape;439;g329925d9904_0_0"/>
          <p:cNvSpPr txBox="1"/>
          <p:nvPr/>
        </p:nvSpPr>
        <p:spPr>
          <a:xfrm>
            <a:off x="422767" y="2714275"/>
            <a:ext cx="11769300" cy="14238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rgbClr val="171717"/>
              </a:buClr>
              <a:buSzPts val="2400"/>
              <a:buFont typeface="Arial"/>
              <a:buChar char="●"/>
            </a:pPr>
            <a:r>
              <a:rPr b="0" i="0" lang="en-GB" sz="2400" u="none" cap="none" strike="noStrike">
                <a:solidFill>
                  <a:srgbClr val="171717"/>
                </a:solidFill>
                <a:latin typeface="Arial"/>
                <a:ea typeface="Arial"/>
                <a:cs typeface="Arial"/>
                <a:sym typeface="Arial"/>
              </a:rPr>
              <a:t>Submit your proposal to </a:t>
            </a:r>
            <a:r>
              <a:rPr b="0" i="0" lang="en-GB" sz="2400" u="sng" cap="none" strike="noStrike">
                <a:solidFill>
                  <a:schemeClr val="hlink"/>
                </a:solidFill>
                <a:latin typeface="Arial"/>
                <a:ea typeface="Arial"/>
                <a:cs typeface="Arial"/>
                <a:sym typeface="Arial"/>
                <a:hlinkClick r:id="rId3"/>
              </a:rPr>
              <a:t>gabriele@causalmap.app</a:t>
            </a:r>
            <a:r>
              <a:rPr b="0" i="0" lang="en-GB" sz="2400" u="none" cap="none" strike="noStrike">
                <a:solidFill>
                  <a:srgbClr val="171717"/>
                </a:solidFill>
                <a:latin typeface="Arial"/>
                <a:ea typeface="Arial"/>
                <a:cs typeface="Arial"/>
                <a:sym typeface="Arial"/>
              </a:rPr>
              <a:t> until </a:t>
            </a:r>
            <a:r>
              <a:rPr b="1" i="0" lang="en-GB" sz="2400" u="none" cap="none" strike="noStrike">
                <a:solidFill>
                  <a:srgbClr val="171717"/>
                </a:solidFill>
                <a:latin typeface="Arial"/>
                <a:ea typeface="Arial"/>
                <a:cs typeface="Arial"/>
                <a:sym typeface="Arial"/>
              </a:rPr>
              <a:t>March 28th:</a:t>
            </a:r>
            <a:endParaRPr b="1" i="0" sz="2400" u="none" cap="none" strike="noStrike">
              <a:solidFill>
                <a:srgbClr val="171717"/>
              </a:solidFill>
              <a:latin typeface="Arial"/>
              <a:ea typeface="Arial"/>
              <a:cs typeface="Arial"/>
              <a:sym typeface="Arial"/>
            </a:endParaRPr>
          </a:p>
          <a:p>
            <a:pPr indent="-381000" lvl="1" marL="914400" marR="0" rtl="0" algn="l">
              <a:lnSpc>
                <a:spcPct val="100000"/>
              </a:lnSpc>
              <a:spcBef>
                <a:spcPts val="0"/>
              </a:spcBef>
              <a:spcAft>
                <a:spcPts val="0"/>
              </a:spcAft>
              <a:buClr>
                <a:srgbClr val="171717"/>
              </a:buClr>
              <a:buSzPts val="2400"/>
              <a:buFont typeface="Arial"/>
              <a:buChar char="○"/>
            </a:pPr>
            <a:r>
              <a:rPr b="0" i="0" lang="en-GB" sz="2400" u="none" cap="none" strike="noStrike">
                <a:solidFill>
                  <a:srgbClr val="171717"/>
                </a:solidFill>
                <a:latin typeface="Arial"/>
                <a:ea typeface="Arial"/>
                <a:cs typeface="Arial"/>
                <a:sym typeface="Arial"/>
              </a:rPr>
              <a:t>a short, succinct proposal (less than 500 words) saying how you would like to include QualiaInterviews in your research. </a:t>
            </a:r>
            <a:endParaRPr b="0" i="1" sz="1100" u="none" cap="none" strike="noStrike">
              <a:solidFill>
                <a:srgbClr val="1B1C1D"/>
              </a:solidFill>
              <a:highlight>
                <a:srgbClr val="FFFFFF"/>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450"/>
              <a:buFont typeface="Arial"/>
              <a:buNone/>
            </a:pPr>
            <a:r>
              <a:t/>
            </a:r>
            <a:endParaRPr b="0" i="0" sz="1450" u="none" cap="none" strike="noStrike">
              <a:solidFill>
                <a:srgbClr val="1B1C1D"/>
              </a:solidFill>
              <a:highlight>
                <a:srgbClr val="FFFFFF"/>
              </a:highlight>
              <a:latin typeface="Roboto"/>
              <a:ea typeface="Roboto"/>
              <a:cs typeface="Roboto"/>
              <a:sym typeface="Roboto"/>
            </a:endParaRPr>
          </a:p>
        </p:txBody>
      </p:sp>
      <p:sp>
        <p:nvSpPr>
          <p:cNvPr id="440" name="Google Shape;440;g329925d9904_0_0"/>
          <p:cNvSpPr txBox="1"/>
          <p:nvPr/>
        </p:nvSpPr>
        <p:spPr>
          <a:xfrm>
            <a:off x="521775" y="4138077"/>
            <a:ext cx="11571300" cy="2916300"/>
          </a:xfrm>
          <a:prstGeom prst="rect">
            <a:avLst/>
          </a:prstGeom>
          <a:noFill/>
          <a:ln>
            <a:noFill/>
          </a:ln>
        </p:spPr>
        <p:txBody>
          <a:bodyPr anchorCtr="0" anchor="t" bIns="91425" lIns="91425" spcFirstLastPara="1" rIns="91425" wrap="square" tIns="91425">
            <a:spAutoFit/>
          </a:bodyPr>
          <a:lstStyle/>
          <a:p>
            <a:pPr indent="-368300" lvl="0" marL="457200" marR="2540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All applications are welcomed, but proposals regarding research on </a:t>
            </a:r>
            <a:r>
              <a:rPr b="1" i="0" lang="en-GB" sz="2200" u="none" cap="none" strike="noStrike">
                <a:solidFill>
                  <a:schemeClr val="dk1"/>
                </a:solidFill>
                <a:latin typeface="Arial"/>
                <a:ea typeface="Arial"/>
                <a:cs typeface="Arial"/>
                <a:sym typeface="Arial"/>
              </a:rPr>
              <a:t>diversity equity and inclusion </a:t>
            </a:r>
            <a:r>
              <a:rPr b="0" i="0" lang="en-GB" sz="2200" u="none" cap="none" strike="noStrike">
                <a:solidFill>
                  <a:schemeClr val="dk1"/>
                </a:solidFill>
                <a:latin typeface="Arial"/>
                <a:ea typeface="Arial"/>
                <a:cs typeface="Arial"/>
                <a:sym typeface="Arial"/>
              </a:rPr>
              <a:t>will be given preference.</a:t>
            </a:r>
            <a:endParaRPr b="0" i="0" sz="2200" u="none" cap="none" strike="noStrike">
              <a:solidFill>
                <a:schemeClr val="dk1"/>
              </a:solidFill>
              <a:latin typeface="Arial"/>
              <a:ea typeface="Arial"/>
              <a:cs typeface="Arial"/>
              <a:sym typeface="Arial"/>
            </a:endParaRPr>
          </a:p>
          <a:p>
            <a:pPr indent="-368300" lvl="0" marL="457200" marR="25400" rtl="0" algn="l">
              <a:lnSpc>
                <a:spcPct val="115000"/>
              </a:lnSpc>
              <a:spcBef>
                <a:spcPts val="10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Accepted applicants are expected to write a </a:t>
            </a:r>
            <a:r>
              <a:rPr b="1" i="0" lang="en-GB" sz="2200" u="none" cap="none" strike="noStrike">
                <a:solidFill>
                  <a:schemeClr val="dk1"/>
                </a:solidFill>
                <a:latin typeface="Arial"/>
                <a:ea typeface="Arial"/>
                <a:cs typeface="Arial"/>
                <a:sym typeface="Arial"/>
              </a:rPr>
              <a:t>blog post </a:t>
            </a:r>
            <a:r>
              <a:rPr b="0" i="0" lang="en-GB" sz="2200" u="none" cap="none" strike="noStrike">
                <a:solidFill>
                  <a:schemeClr val="dk1"/>
                </a:solidFill>
                <a:latin typeface="Arial"/>
                <a:ea typeface="Arial"/>
                <a:cs typeface="Arial"/>
                <a:sym typeface="Arial"/>
              </a:rPr>
              <a:t>about their experience with Qualia within 2 months.</a:t>
            </a:r>
            <a:endParaRPr b="0" i="0" sz="2200" u="none" cap="none" strike="noStrike">
              <a:solidFill>
                <a:schemeClr val="dk1"/>
              </a:solidFill>
              <a:latin typeface="Arial"/>
              <a:ea typeface="Arial"/>
              <a:cs typeface="Arial"/>
              <a:sym typeface="Arial"/>
            </a:endParaRPr>
          </a:p>
          <a:p>
            <a:pPr indent="-368300" lvl="0" marL="457200" marR="25400" rtl="0" algn="l">
              <a:lnSpc>
                <a:spcPct val="115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When we approve your application we will send you details of how to access credits and how to get support when using QualiaInterviews.</a:t>
            </a:r>
            <a:endParaRPr b="0" i="0" sz="1150" u="none" cap="none" strike="noStrike">
              <a:solidFill>
                <a:schemeClr val="dk1"/>
              </a:solidFill>
              <a:highlight>
                <a:srgbClr val="1B5767"/>
              </a:highlight>
              <a:latin typeface="Arial"/>
              <a:ea typeface="Arial"/>
              <a:cs typeface="Arial"/>
              <a:sym typeface="Arial"/>
            </a:endParaRPr>
          </a:p>
          <a:p>
            <a:pPr indent="0" lvl="0" marL="0" marR="0" rtl="0" algn="l">
              <a:lnSpc>
                <a:spcPct val="100000"/>
              </a:lnSpc>
              <a:spcBef>
                <a:spcPts val="100"/>
              </a:spcBef>
              <a:spcAft>
                <a:spcPts val="0"/>
              </a:spcAft>
              <a:buClr>
                <a:srgbClr val="000000"/>
              </a:buClr>
              <a:buSzPts val="2400"/>
              <a:buFont typeface="Arial"/>
              <a:buNone/>
            </a:pPr>
            <a:r>
              <a:t/>
            </a:r>
            <a:endParaRPr b="0" i="0" sz="2400" u="none" cap="none" strike="noStrike">
              <a:solidFill>
                <a:srgbClr val="171717"/>
              </a:solidFill>
              <a:latin typeface="Arial"/>
              <a:ea typeface="Arial"/>
              <a:cs typeface="Arial"/>
              <a:sym typeface="Arial"/>
            </a:endParaRPr>
          </a:p>
        </p:txBody>
      </p:sp>
      <p:sp>
        <p:nvSpPr>
          <p:cNvPr id="441" name="Google Shape;441;g329925d9904_0_0"/>
          <p:cNvSpPr/>
          <p:nvPr/>
        </p:nvSpPr>
        <p:spPr>
          <a:xfrm>
            <a:off x="10928075" y="6370900"/>
            <a:ext cx="894600" cy="355500"/>
          </a:xfrm>
          <a:prstGeom prst="roundRect">
            <a:avLst>
              <a:gd fmla="val 16667" name="adj"/>
            </a:avLst>
          </a:prstGeom>
          <a:noFill/>
          <a:ln cap="flat" cmpd="sng" w="9525">
            <a:solidFill>
              <a:srgbClr val="1FA39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60 min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5767"/>
        </a:solidFill>
      </p:bgPr>
    </p:bg>
    <p:spTree>
      <p:nvGrpSpPr>
        <p:cNvPr id="445" name="Shape 445"/>
        <p:cNvGrpSpPr/>
        <p:nvPr/>
      </p:nvGrpSpPr>
      <p:grpSpPr>
        <a:xfrm>
          <a:off x="0" y="0"/>
          <a:ext cx="0" cy="0"/>
          <a:chOff x="0" y="0"/>
          <a:chExt cx="0" cy="0"/>
        </a:xfrm>
      </p:grpSpPr>
      <p:sp>
        <p:nvSpPr>
          <p:cNvPr id="446" name="Google Shape;446;p15"/>
          <p:cNvSpPr txBox="1"/>
          <p:nvPr>
            <p:ph type="title"/>
          </p:nvPr>
        </p:nvSpPr>
        <p:spPr>
          <a:xfrm>
            <a:off x="3713100" y="2434200"/>
            <a:ext cx="4765800" cy="1989600"/>
          </a:xfrm>
          <a:prstGeom prst="rect">
            <a:avLst/>
          </a:prstGeom>
          <a:noFill/>
          <a:ln>
            <a:noFill/>
          </a:ln>
        </p:spPr>
        <p:txBody>
          <a:bodyPr anchorCtr="0" anchor="ctr" bIns="121900" lIns="121900" spcFirstLastPara="1" rIns="121900" wrap="square" tIns="121900">
            <a:normAutofit/>
          </a:bodyPr>
          <a:lstStyle/>
          <a:p>
            <a:pPr indent="0" lvl="0" marL="0" rtl="0" algn="ctr">
              <a:lnSpc>
                <a:spcPct val="100000"/>
              </a:lnSpc>
              <a:spcBef>
                <a:spcPts val="0"/>
              </a:spcBef>
              <a:spcAft>
                <a:spcPts val="0"/>
              </a:spcAft>
              <a:buClr>
                <a:schemeClr val="lt1"/>
              </a:buClr>
              <a:buSzPts val="4800"/>
              <a:buFont typeface="Play"/>
              <a:buNone/>
            </a:pPr>
            <a:r>
              <a:rPr b="1" lang="en-GB" sz="8567">
                <a:solidFill>
                  <a:schemeClr val="lt1"/>
                </a:solidFill>
              </a:rPr>
              <a:t>Q&amp;A</a:t>
            </a:r>
            <a:endParaRPr b="1" sz="8567">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5767"/>
        </a:solidFill>
      </p:bgPr>
    </p:bg>
    <p:spTree>
      <p:nvGrpSpPr>
        <p:cNvPr id="450" name="Shape 450"/>
        <p:cNvGrpSpPr/>
        <p:nvPr/>
      </p:nvGrpSpPr>
      <p:grpSpPr>
        <a:xfrm>
          <a:off x="0" y="0"/>
          <a:ext cx="0" cy="0"/>
          <a:chOff x="0" y="0"/>
          <a:chExt cx="0" cy="0"/>
        </a:xfrm>
      </p:grpSpPr>
      <p:sp>
        <p:nvSpPr>
          <p:cNvPr id="451" name="Google Shape;451;g3398819d769_4_43"/>
          <p:cNvSpPr txBox="1"/>
          <p:nvPr>
            <p:ph type="title"/>
          </p:nvPr>
        </p:nvSpPr>
        <p:spPr>
          <a:xfrm>
            <a:off x="6340850" y="2316425"/>
            <a:ext cx="4765800" cy="1989600"/>
          </a:xfrm>
          <a:prstGeom prst="rect">
            <a:avLst/>
          </a:prstGeom>
          <a:noFill/>
          <a:ln>
            <a:noFill/>
          </a:ln>
        </p:spPr>
        <p:txBody>
          <a:bodyPr anchorCtr="0" anchor="ctr" bIns="121900" lIns="121900" spcFirstLastPara="1" rIns="121900" wrap="square" tIns="121900">
            <a:normAutofit/>
          </a:bodyPr>
          <a:lstStyle/>
          <a:p>
            <a:pPr indent="0" lvl="0" marL="0" rtl="0" algn="ctr">
              <a:lnSpc>
                <a:spcPct val="100000"/>
              </a:lnSpc>
              <a:spcBef>
                <a:spcPts val="0"/>
              </a:spcBef>
              <a:spcAft>
                <a:spcPts val="0"/>
              </a:spcAft>
              <a:buClr>
                <a:schemeClr val="lt1"/>
              </a:buClr>
              <a:buSzPts val="4800"/>
              <a:buFont typeface="Play"/>
              <a:buNone/>
            </a:pPr>
            <a:r>
              <a:rPr b="1" lang="en-GB" sz="6667">
                <a:solidFill>
                  <a:schemeClr val="lt1"/>
                </a:solidFill>
                <a:latin typeface="Arial"/>
                <a:ea typeface="Arial"/>
                <a:cs typeface="Arial"/>
                <a:sym typeface="Arial"/>
              </a:rPr>
              <a:t>Thank you!</a:t>
            </a:r>
            <a:endParaRPr b="1" sz="6667">
              <a:solidFill>
                <a:schemeClr val="lt1"/>
              </a:solidFill>
              <a:latin typeface="Arial"/>
              <a:ea typeface="Arial"/>
              <a:cs typeface="Arial"/>
              <a:sym typeface="Arial"/>
            </a:endParaRPr>
          </a:p>
        </p:txBody>
      </p:sp>
      <p:pic>
        <p:nvPicPr>
          <p:cNvPr id="452" name="Google Shape;452;g3398819d769_4_43"/>
          <p:cNvPicPr preferRelativeResize="0"/>
          <p:nvPr/>
        </p:nvPicPr>
        <p:blipFill rotWithShape="1">
          <a:blip r:embed="rId3">
            <a:alphaModFix/>
          </a:blip>
          <a:srcRect b="0" l="6235" r="0" t="0"/>
          <a:stretch/>
        </p:blipFill>
        <p:spPr>
          <a:xfrm>
            <a:off x="657667" y="1523299"/>
            <a:ext cx="1256067" cy="1195184"/>
          </a:xfrm>
          <a:prstGeom prst="rect">
            <a:avLst/>
          </a:prstGeom>
          <a:noFill/>
          <a:ln>
            <a:noFill/>
          </a:ln>
        </p:spPr>
      </p:pic>
      <p:pic>
        <p:nvPicPr>
          <p:cNvPr id="453" name="Google Shape;453;g3398819d769_4_43"/>
          <p:cNvPicPr preferRelativeResize="0"/>
          <p:nvPr/>
        </p:nvPicPr>
        <p:blipFill rotWithShape="1">
          <a:blip r:embed="rId4">
            <a:alphaModFix/>
          </a:blip>
          <a:srcRect b="6419" l="0" r="0" t="0"/>
          <a:stretch/>
        </p:blipFill>
        <p:spPr>
          <a:xfrm>
            <a:off x="720334" y="3493016"/>
            <a:ext cx="1256065" cy="1195200"/>
          </a:xfrm>
          <a:prstGeom prst="rect">
            <a:avLst/>
          </a:prstGeom>
          <a:noFill/>
          <a:ln>
            <a:noFill/>
          </a:ln>
        </p:spPr>
      </p:pic>
      <p:sp>
        <p:nvSpPr>
          <p:cNvPr id="454" name="Google Shape;454;g3398819d769_4_43"/>
          <p:cNvSpPr txBox="1"/>
          <p:nvPr/>
        </p:nvSpPr>
        <p:spPr>
          <a:xfrm>
            <a:off x="2096000" y="1588883"/>
            <a:ext cx="3999900" cy="11298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chemeClr val="lt1"/>
                </a:solidFill>
                <a:latin typeface="Roboto Medium"/>
                <a:ea typeface="Roboto Medium"/>
                <a:cs typeface="Roboto Medium"/>
                <a:sym typeface="Roboto Medium"/>
              </a:rPr>
              <a:t>Steve Powell</a:t>
            </a:r>
            <a:endParaRPr b="0" i="0" sz="2000" u="none" cap="none" strike="noStrike">
              <a:solidFill>
                <a:schemeClr val="lt1"/>
              </a:solidFill>
              <a:latin typeface="Roboto Medium"/>
              <a:ea typeface="Roboto Medium"/>
              <a:cs typeface="Roboto Medium"/>
              <a:sym typeface="Roboto Medium"/>
            </a:endParaRPr>
          </a:p>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chemeClr val="lt1"/>
                </a:solidFill>
                <a:latin typeface="Roboto"/>
                <a:ea typeface="Roboto"/>
                <a:cs typeface="Roboto"/>
                <a:sym typeface="Roboto"/>
              </a:rPr>
              <a:t>Co-founder and Director - Causal Map</a:t>
            </a:r>
            <a:endParaRPr b="0" i="0" sz="16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chemeClr val="lt1"/>
                </a:solidFill>
                <a:latin typeface="Roboto"/>
                <a:ea typeface="Roboto"/>
                <a:cs typeface="Roboto"/>
                <a:sym typeface="Roboto"/>
              </a:rPr>
              <a:t>hello@causalmap.app</a:t>
            </a:r>
            <a:endParaRPr b="0" i="0" sz="1600" u="none" cap="none" strike="noStrike">
              <a:solidFill>
                <a:schemeClr val="lt1"/>
              </a:solidFill>
              <a:latin typeface="Roboto"/>
              <a:ea typeface="Roboto"/>
              <a:cs typeface="Roboto"/>
              <a:sym typeface="Roboto"/>
            </a:endParaRPr>
          </a:p>
        </p:txBody>
      </p:sp>
      <p:sp>
        <p:nvSpPr>
          <p:cNvPr id="455" name="Google Shape;455;g3398819d769_4_43"/>
          <p:cNvSpPr txBox="1"/>
          <p:nvPr/>
        </p:nvSpPr>
        <p:spPr>
          <a:xfrm>
            <a:off x="2158667" y="3525816"/>
            <a:ext cx="3999900" cy="11298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chemeClr val="lt1"/>
                </a:solidFill>
                <a:latin typeface="Roboto Medium"/>
                <a:ea typeface="Roboto Medium"/>
                <a:cs typeface="Roboto Medium"/>
                <a:sym typeface="Roboto Medium"/>
              </a:rPr>
              <a:t>Gabriele Caldas</a:t>
            </a:r>
            <a:endParaRPr b="0" i="0" sz="2000" u="none" cap="none" strike="noStrike">
              <a:solidFill>
                <a:schemeClr val="lt1"/>
              </a:solidFill>
              <a:latin typeface="Roboto Medium"/>
              <a:ea typeface="Roboto Medium"/>
              <a:cs typeface="Roboto Medium"/>
              <a:sym typeface="Roboto Medium"/>
            </a:endParaRPr>
          </a:p>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chemeClr val="lt1"/>
                </a:solidFill>
                <a:latin typeface="Roboto"/>
                <a:ea typeface="Roboto"/>
                <a:cs typeface="Roboto"/>
                <a:sym typeface="Roboto"/>
              </a:rPr>
              <a:t>Outreach Coordinator - Causal Map</a:t>
            </a:r>
            <a:endParaRPr b="0" i="0" sz="16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chemeClr val="lt1"/>
                </a:solidFill>
                <a:latin typeface="Roboto"/>
                <a:ea typeface="Roboto"/>
                <a:cs typeface="Roboto"/>
                <a:sym typeface="Roboto"/>
              </a:rPr>
              <a:t>gabriele@causalmap.app</a:t>
            </a:r>
            <a:endParaRPr b="0" i="0" sz="1600" u="none" cap="none" strike="noStrike">
              <a:solidFill>
                <a:schemeClr val="lt1"/>
              </a:solidFill>
              <a:latin typeface="Roboto"/>
              <a:ea typeface="Roboto"/>
              <a:cs typeface="Roboto"/>
              <a:sym typeface="Roboto"/>
            </a:endParaRPr>
          </a:p>
        </p:txBody>
      </p:sp>
      <p:sp>
        <p:nvSpPr>
          <p:cNvPr id="456" name="Google Shape;456;g3398819d769_4_43"/>
          <p:cNvSpPr txBox="1"/>
          <p:nvPr/>
        </p:nvSpPr>
        <p:spPr>
          <a:xfrm>
            <a:off x="720325" y="5840500"/>
            <a:ext cx="27564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700"/>
              <a:buFont typeface="Arial"/>
              <a:buNone/>
            </a:pPr>
            <a:r>
              <a:rPr b="0" i="0" lang="en-GB" sz="1700" u="none" cap="none" strike="noStrike">
                <a:solidFill>
                  <a:schemeClr val="lt1"/>
                </a:solidFill>
                <a:latin typeface="Arial"/>
                <a:ea typeface="Arial"/>
                <a:cs typeface="Arial"/>
                <a:sym typeface="Arial"/>
              </a:rPr>
              <a:t>Visit </a:t>
            </a:r>
            <a:r>
              <a:rPr b="0" i="0" lang="en-GB" sz="1700" u="sng" cap="none" strike="noStrike">
                <a:solidFill>
                  <a:schemeClr val="lt1"/>
                </a:solidFill>
                <a:latin typeface="Arial"/>
                <a:ea typeface="Arial"/>
                <a:cs typeface="Arial"/>
                <a:sym typeface="Arial"/>
                <a:hlinkClick r:id="rId5">
                  <a:extLst>
                    <a:ext uri="{A12FA001-AC4F-418D-AE19-62706E023703}">
                      <ahyp:hlinkClr val="tx"/>
                    </a:ext>
                  </a:extLst>
                </a:hlinkClick>
              </a:rPr>
              <a:t>QualiaInterviews.com</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461" name="Shape 461"/>
        <p:cNvGrpSpPr/>
        <p:nvPr/>
      </p:nvGrpSpPr>
      <p:grpSpPr>
        <a:xfrm>
          <a:off x="0" y="0"/>
          <a:ext cx="0" cy="0"/>
          <a:chOff x="0" y="0"/>
          <a:chExt cx="0" cy="0"/>
        </a:xfrm>
      </p:grpSpPr>
      <p:sp>
        <p:nvSpPr>
          <p:cNvPr id="462" name="Google Shape;462;g3398819d769_3_11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Annexes</a:t>
            </a:r>
            <a:endParaRPr>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6766"/>
        </a:solidFill>
      </p:bgPr>
    </p:bg>
    <p:spTree>
      <p:nvGrpSpPr>
        <p:cNvPr id="467" name="Shape 467"/>
        <p:cNvGrpSpPr/>
        <p:nvPr/>
      </p:nvGrpSpPr>
      <p:grpSpPr>
        <a:xfrm>
          <a:off x="0" y="0"/>
          <a:ext cx="0" cy="0"/>
          <a:chOff x="0" y="0"/>
          <a:chExt cx="0" cy="0"/>
        </a:xfrm>
      </p:grpSpPr>
      <p:sp>
        <p:nvSpPr>
          <p:cNvPr id="468" name="Google Shape;468;g3398819d769_3_32"/>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6000"/>
              <a:buNone/>
            </a:pPr>
            <a:r>
              <a:rPr lang="en-GB">
                <a:solidFill>
                  <a:schemeClr val="lt1"/>
                </a:solidFill>
              </a:rPr>
              <a:t>A case study</a:t>
            </a:r>
            <a:endParaRPr>
              <a:solidFill>
                <a:schemeClr val="lt1"/>
              </a:solidFill>
            </a:endParaRPr>
          </a:p>
        </p:txBody>
      </p:sp>
      <p:sp>
        <p:nvSpPr>
          <p:cNvPr id="469" name="Google Shape;469;g3398819d769_3_32"/>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p>
            <a:pPr indent="0" lvl="0" marL="457200" rtl="0" algn="l">
              <a:lnSpc>
                <a:spcPct val="90000"/>
              </a:lnSpc>
              <a:spcBef>
                <a:spcPts val="1000"/>
              </a:spcBef>
              <a:spcAft>
                <a:spcPts val="0"/>
              </a:spcAft>
              <a:buSzPts val="2400"/>
              <a:buNone/>
            </a:pPr>
            <a:r>
              <a:t/>
            </a:r>
            <a:endParaRPr>
              <a:solidFill>
                <a:schemeClr val="lt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1"/>
          <p:cNvSpPr/>
          <p:nvPr/>
        </p:nvSpPr>
        <p:spPr>
          <a:xfrm>
            <a:off x="0" y="0"/>
            <a:ext cx="12192000" cy="3556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5" name="Google Shape;475;p11"/>
          <p:cNvSpPr txBox="1"/>
          <p:nvPr/>
        </p:nvSpPr>
        <p:spPr>
          <a:xfrm>
            <a:off x="349849" y="680350"/>
            <a:ext cx="10534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A real-world case study using Qualia</a:t>
            </a:r>
            <a:endParaRPr b="0" i="0" sz="4400" u="none" cap="none" strike="noStrike">
              <a:solidFill>
                <a:srgbClr val="000000"/>
              </a:solidFill>
              <a:latin typeface="Arial"/>
              <a:ea typeface="Arial"/>
              <a:cs typeface="Arial"/>
              <a:sym typeface="Arial"/>
            </a:endParaRPr>
          </a:p>
        </p:txBody>
      </p:sp>
      <p:sp>
        <p:nvSpPr>
          <p:cNvPr id="476" name="Google Shape;476;p11"/>
          <p:cNvSpPr txBox="1"/>
          <p:nvPr/>
        </p:nvSpPr>
        <p:spPr>
          <a:xfrm>
            <a:off x="349850" y="1606850"/>
            <a:ext cx="11842200" cy="1262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chemeClr val="dk1"/>
                </a:solidFill>
                <a:highlight>
                  <a:srgbClr val="FFFFFF"/>
                </a:highlight>
                <a:latin typeface="Arial"/>
                <a:ea typeface="Arial"/>
                <a:cs typeface="Arial"/>
                <a:sym typeface="Arial"/>
              </a:rPr>
              <a:t>Background</a:t>
            </a:r>
            <a:endParaRPr b="1" i="0" sz="19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chemeClr val="dk1"/>
                </a:solidFill>
                <a:highlight>
                  <a:srgbClr val="FFFFFF"/>
                </a:highlight>
                <a:latin typeface="Arial"/>
                <a:ea typeface="Arial"/>
                <a:cs typeface="Arial"/>
                <a:sym typeface="Arial"/>
              </a:rPr>
              <a:t>DuocUC, a higher education institution in Chile, hired our consultancy (Causal Map Ltd) to conduct QuIP-style interviews with Qualia and analyse them using the Causal Map app. The interviews were motivated by concerns about the </a:t>
            </a:r>
            <a:r>
              <a:rPr b="1" i="0" lang="en-GB" sz="1900" u="none" cap="none" strike="noStrike">
                <a:solidFill>
                  <a:schemeClr val="dk1"/>
                </a:solidFill>
                <a:highlight>
                  <a:srgbClr val="FFFFFF"/>
                </a:highlight>
                <a:latin typeface="Arial"/>
                <a:ea typeface="Arial"/>
                <a:cs typeface="Arial"/>
                <a:sym typeface="Arial"/>
              </a:rPr>
              <a:t>gender gaps faced by women pursuing STEM careers</a:t>
            </a:r>
            <a:r>
              <a:rPr b="0" i="0" lang="en-GB" sz="1900" u="none" cap="none" strike="noStrike">
                <a:solidFill>
                  <a:schemeClr val="dk1"/>
                </a:solidFill>
                <a:highlight>
                  <a:srgbClr val="FFFFFF"/>
                </a:highlight>
                <a:latin typeface="Arial"/>
                <a:ea typeface="Arial"/>
                <a:cs typeface="Arial"/>
                <a:sym typeface="Arial"/>
              </a:rPr>
              <a:t> at the university.</a:t>
            </a:r>
            <a:endParaRPr b="0" i="0" sz="1900" u="none" cap="none" strike="noStrike">
              <a:solidFill>
                <a:schemeClr val="dk1"/>
              </a:solidFill>
              <a:latin typeface="Arial"/>
              <a:ea typeface="Arial"/>
              <a:cs typeface="Arial"/>
              <a:sym typeface="Arial"/>
            </a:endParaRPr>
          </a:p>
        </p:txBody>
      </p:sp>
      <p:pic>
        <p:nvPicPr>
          <p:cNvPr descr="notion image" id="477" name="Google Shape;477;p11"/>
          <p:cNvPicPr preferRelativeResize="0"/>
          <p:nvPr/>
        </p:nvPicPr>
        <p:blipFill rotWithShape="1">
          <a:blip r:embed="rId3">
            <a:alphaModFix/>
          </a:blip>
          <a:srcRect b="0" l="0" r="0" t="0"/>
          <a:stretch/>
        </p:blipFill>
        <p:spPr>
          <a:xfrm>
            <a:off x="5972550" y="3520375"/>
            <a:ext cx="5943600" cy="2730992"/>
          </a:xfrm>
          <a:prstGeom prst="rect">
            <a:avLst/>
          </a:prstGeom>
          <a:noFill/>
          <a:ln>
            <a:noFill/>
          </a:ln>
        </p:spPr>
      </p:pic>
      <p:sp>
        <p:nvSpPr>
          <p:cNvPr id="478" name="Google Shape;478;p11"/>
          <p:cNvSpPr txBox="1"/>
          <p:nvPr/>
        </p:nvSpPr>
        <p:spPr>
          <a:xfrm>
            <a:off x="349850" y="3251375"/>
            <a:ext cx="52872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1000"/>
              </a:spcBef>
              <a:spcAft>
                <a:spcPts val="0"/>
              </a:spcAft>
              <a:buClr>
                <a:srgbClr val="000000"/>
              </a:buClr>
              <a:buSzPts val="1900"/>
              <a:buFont typeface="Arial"/>
              <a:buNone/>
            </a:pPr>
            <a:r>
              <a:rPr b="1" i="0" lang="en-GB" sz="1900" u="none" cap="none" strike="noStrike">
                <a:solidFill>
                  <a:srgbClr val="1B1C1D"/>
                </a:solidFill>
                <a:highlight>
                  <a:srgbClr val="FFFFFF"/>
                </a:highlight>
                <a:latin typeface="Arial"/>
                <a:ea typeface="Arial"/>
                <a:cs typeface="Arial"/>
                <a:sym typeface="Arial"/>
              </a:rPr>
              <a:t>Step 1: Setting up the interview in Qualia</a:t>
            </a:r>
            <a:endParaRPr b="1" i="0" sz="1900" u="none" cap="none" strike="noStrike">
              <a:solidFill>
                <a:srgbClr val="1B1C1D"/>
              </a:solidFill>
              <a:highlight>
                <a:srgbClr val="FFFFFF"/>
              </a:highlight>
              <a:latin typeface="Arial"/>
              <a:ea typeface="Arial"/>
              <a:cs typeface="Arial"/>
              <a:sym typeface="Arial"/>
            </a:endParaRPr>
          </a:p>
          <a:p>
            <a:pPr indent="-336550" lvl="0" marL="457200" marR="0" rtl="0" algn="l">
              <a:lnSpc>
                <a:spcPct val="100000"/>
              </a:lnSpc>
              <a:spcBef>
                <a:spcPts val="1000"/>
              </a:spcBef>
              <a:spcAft>
                <a:spcPts val="0"/>
              </a:spcAft>
              <a:buClr>
                <a:srgbClr val="1B1C1D"/>
              </a:buClr>
              <a:buSzPts val="1700"/>
              <a:buFont typeface="Roboto"/>
              <a:buChar char="●"/>
            </a:pPr>
            <a:r>
              <a:rPr b="0" i="0" lang="en-GB" sz="1700" u="none" cap="none" strike="noStrike">
                <a:solidFill>
                  <a:schemeClr val="dk1"/>
                </a:solidFill>
                <a:highlight>
                  <a:srgbClr val="FFFFFF"/>
                </a:highlight>
                <a:latin typeface="Arial"/>
                <a:ea typeface="Arial"/>
                <a:cs typeface="Arial"/>
                <a:sym typeface="Arial"/>
              </a:rPr>
              <a:t>The instruction for the AI interviewer was similar to the </a:t>
            </a:r>
            <a:r>
              <a:rPr b="1" i="0" lang="en-GB" sz="1700" u="none" cap="none" strike="noStrike">
                <a:solidFill>
                  <a:schemeClr val="dk1"/>
                </a:solidFill>
                <a:highlight>
                  <a:srgbClr val="FFFFFF"/>
                </a:highlight>
                <a:latin typeface="Arial"/>
                <a:ea typeface="Arial"/>
                <a:cs typeface="Arial"/>
                <a:sym typeface="Arial"/>
              </a:rPr>
              <a:t>instructions you could give to a human interviewer. </a:t>
            </a:r>
            <a:r>
              <a:rPr b="0" i="0" lang="en-GB" sz="1700" u="none" cap="none" strike="noStrike">
                <a:solidFill>
                  <a:schemeClr val="dk1"/>
                </a:solidFill>
                <a:highlight>
                  <a:srgbClr val="FFFFFF"/>
                </a:highlight>
                <a:latin typeface="Arial"/>
                <a:ea typeface="Arial"/>
                <a:cs typeface="Arial"/>
                <a:sym typeface="Arial"/>
              </a:rPr>
              <a:t>And both the interview instructions and the interviews itself were conducted in </a:t>
            </a:r>
            <a:r>
              <a:rPr b="1" i="0" lang="en-GB" sz="1700" u="none" cap="none" strike="noStrike">
                <a:solidFill>
                  <a:schemeClr val="dk1"/>
                </a:solidFill>
                <a:highlight>
                  <a:srgbClr val="FFFFFF"/>
                </a:highlight>
                <a:latin typeface="Arial"/>
                <a:ea typeface="Arial"/>
                <a:cs typeface="Arial"/>
                <a:sym typeface="Arial"/>
              </a:rPr>
              <a:t>Spanish</a:t>
            </a:r>
            <a:r>
              <a:rPr b="0" i="0" lang="en-GB" sz="1700" u="none" cap="none" strike="noStrike">
                <a:solidFill>
                  <a:schemeClr val="dk1"/>
                </a:solidFill>
                <a:highlight>
                  <a:srgbClr val="FFFFFF"/>
                </a:highlight>
                <a:latin typeface="Arial"/>
                <a:ea typeface="Arial"/>
                <a:cs typeface="Arial"/>
                <a:sym typeface="Arial"/>
              </a:rPr>
              <a:t>.</a:t>
            </a:r>
            <a:endParaRPr b="0" i="0" sz="1700" u="none" cap="none" strike="noStrike">
              <a:solidFill>
                <a:schemeClr val="dk1"/>
              </a:solidFill>
              <a:highlight>
                <a:srgbClr val="FFFFFF"/>
              </a:highlight>
              <a:latin typeface="Arial"/>
              <a:ea typeface="Arial"/>
              <a:cs typeface="Arial"/>
              <a:sym typeface="Arial"/>
            </a:endParaRPr>
          </a:p>
          <a:p>
            <a:pPr indent="-336550" lvl="0" marL="457200" marR="0" rtl="0" algn="l">
              <a:lnSpc>
                <a:spcPct val="100000"/>
              </a:lnSpc>
              <a:spcBef>
                <a:spcPts val="1000"/>
              </a:spcBef>
              <a:spcAft>
                <a:spcPts val="0"/>
              </a:spcAft>
              <a:buClr>
                <a:srgbClr val="1B1C1D"/>
              </a:buClr>
              <a:buSzPts val="1700"/>
              <a:buFont typeface="Roboto"/>
              <a:buChar char="●"/>
            </a:pPr>
            <a:r>
              <a:rPr b="0" i="0" lang="en-GB" sz="1700" u="none" cap="none" strike="noStrike">
                <a:solidFill>
                  <a:schemeClr val="dk1"/>
                </a:solidFill>
                <a:highlight>
                  <a:srgbClr val="FFFFFF"/>
                </a:highlight>
                <a:latin typeface="Arial"/>
                <a:ea typeface="Arial"/>
                <a:cs typeface="Arial"/>
                <a:sym typeface="Arial"/>
              </a:rPr>
              <a:t>The AI asked questions about changes in </a:t>
            </a:r>
            <a:r>
              <a:rPr b="1" i="0" lang="en-GB" sz="1700" u="none" cap="none" strike="noStrike">
                <a:solidFill>
                  <a:schemeClr val="dk1"/>
                </a:solidFill>
                <a:highlight>
                  <a:srgbClr val="FFFFFF"/>
                </a:highlight>
                <a:latin typeface="Arial"/>
                <a:ea typeface="Arial"/>
                <a:cs typeface="Arial"/>
                <a:sym typeface="Arial"/>
              </a:rPr>
              <a:t>3 domains</a:t>
            </a:r>
            <a:r>
              <a:rPr b="0" i="0" lang="en-GB" sz="1700" u="none" cap="none" strike="noStrike">
                <a:solidFill>
                  <a:schemeClr val="dk1"/>
                </a:solidFill>
                <a:highlight>
                  <a:srgbClr val="FFFFFF"/>
                </a:highlight>
                <a:latin typeface="Arial"/>
                <a:ea typeface="Arial"/>
                <a:cs typeface="Arial"/>
                <a:sym typeface="Arial"/>
              </a:rPr>
              <a:t>: educational experiences, professional development and relationship dynamics.</a:t>
            </a:r>
            <a:endParaRPr b="0" i="0" sz="1700" u="none" cap="none" strike="noStrike">
              <a:solidFill>
                <a:schemeClr val="dk1"/>
              </a:solidFill>
              <a:highlight>
                <a:srgbClr val="FFFFFF"/>
              </a:highlight>
              <a:latin typeface="Arial"/>
              <a:ea typeface="Arial"/>
              <a:cs typeface="Arial"/>
              <a:sym typeface="Arial"/>
            </a:endParaRPr>
          </a:p>
          <a:p>
            <a:pPr indent="-336550" lvl="0" marL="457200" marR="0" rtl="0" algn="l">
              <a:lnSpc>
                <a:spcPct val="100000"/>
              </a:lnSpc>
              <a:spcBef>
                <a:spcPts val="1000"/>
              </a:spcBef>
              <a:spcAft>
                <a:spcPts val="1000"/>
              </a:spcAft>
              <a:buClr>
                <a:srgbClr val="1B1C1D"/>
              </a:buClr>
              <a:buSzPts val="1700"/>
              <a:buFont typeface="Roboto"/>
              <a:buChar char="●"/>
            </a:pPr>
            <a:r>
              <a:rPr b="0" i="0" lang="en-GB" sz="1700" u="none" cap="none" strike="noStrike">
                <a:solidFill>
                  <a:schemeClr val="dk1"/>
                </a:solidFill>
                <a:highlight>
                  <a:srgbClr val="FFFFFF"/>
                </a:highlight>
                <a:latin typeface="Arial"/>
                <a:ea typeface="Arial"/>
                <a:cs typeface="Arial"/>
                <a:sym typeface="Arial"/>
              </a:rPr>
              <a:t>We used GPT-4o which was the best AI model to date.</a:t>
            </a:r>
            <a:endParaRPr b="0" i="0" sz="1700" u="none" cap="none" strike="noStrike">
              <a:solidFill>
                <a:schemeClr val="dk1"/>
              </a:solidFill>
              <a:highlight>
                <a:srgbClr val="FFFFFF"/>
              </a:highlight>
              <a:latin typeface="Arial"/>
              <a:ea typeface="Arial"/>
              <a:cs typeface="Arial"/>
              <a:sym typeface="Arial"/>
            </a:endParaRPr>
          </a:p>
        </p:txBody>
      </p:sp>
      <p:sp>
        <p:nvSpPr>
          <p:cNvPr id="479" name="Google Shape;479;p11"/>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g32901f6ef46_0_34"/>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5" name="Google Shape;485;g32901f6ef46_0_34"/>
          <p:cNvSpPr txBox="1"/>
          <p:nvPr/>
        </p:nvSpPr>
        <p:spPr>
          <a:xfrm>
            <a:off x="386425" y="1469525"/>
            <a:ext cx="11625300" cy="1685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1B1C1D"/>
                </a:solidFill>
                <a:latin typeface="Arial"/>
                <a:ea typeface="Arial"/>
                <a:cs typeface="Arial"/>
                <a:sym typeface="Arial"/>
              </a:rPr>
              <a:t>Step 2: Collecting stories with Qualia</a:t>
            </a:r>
            <a:endParaRPr b="1" i="0" sz="1900" u="none" cap="none" strike="noStrike">
              <a:solidFill>
                <a:srgbClr val="1B1C1D"/>
              </a:solidFill>
              <a:latin typeface="Arial"/>
              <a:ea typeface="Arial"/>
              <a:cs typeface="Arial"/>
              <a:sym typeface="Arial"/>
            </a:endParaRPr>
          </a:p>
          <a:p>
            <a:pPr indent="-336550" lvl="0" marL="457200" marR="0" rtl="0" algn="l">
              <a:lnSpc>
                <a:spcPct val="163636"/>
              </a:lnSpc>
              <a:spcBef>
                <a:spcPts val="700"/>
              </a:spcBef>
              <a:spcAft>
                <a:spcPts val="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sent the interview link to 50 people and were able to collect 32 interviews.</a:t>
            </a:r>
            <a:endParaRPr b="0" i="0" sz="1700" u="none" cap="none" strike="noStrike">
              <a:solidFill>
                <a:srgbClr val="1B1C1D"/>
              </a:solidFill>
              <a:latin typeface="Arial"/>
              <a:ea typeface="Arial"/>
              <a:cs typeface="Arial"/>
              <a:sym typeface="Arial"/>
            </a:endParaRPr>
          </a:p>
          <a:p>
            <a:pPr indent="-336550" lvl="0" marL="457200" marR="0" rtl="0" algn="l">
              <a:lnSpc>
                <a:spcPct val="163636"/>
              </a:lnSpc>
              <a:spcBef>
                <a:spcPts val="0"/>
              </a:spcBef>
              <a:spcAft>
                <a:spcPts val="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created special individual links to be able to track the interviews</a:t>
            </a:r>
            <a:endParaRPr b="0" i="0" sz="1700" u="none" cap="none" strike="noStrike">
              <a:solidFill>
                <a:srgbClr val="1B1C1D"/>
              </a:solidFill>
              <a:latin typeface="Arial"/>
              <a:ea typeface="Arial"/>
              <a:cs typeface="Arial"/>
              <a:sym typeface="Arial"/>
            </a:endParaRPr>
          </a:p>
          <a:p>
            <a:pPr indent="-336550" lvl="0" marL="457200" marR="0" rtl="0" algn="l">
              <a:lnSpc>
                <a:spcPct val="163636"/>
              </a:lnSpc>
              <a:spcBef>
                <a:spcPts val="0"/>
              </a:spcBef>
              <a:spcAft>
                <a:spcPts val="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downloaded the interview results from Qualia and uploaded them into Causal Map.</a:t>
            </a:r>
            <a:endParaRPr b="0" i="0" sz="1700" u="none" cap="none" strike="noStrike">
              <a:solidFill>
                <a:srgbClr val="1B1C1D"/>
              </a:solidFill>
              <a:latin typeface="Arial"/>
              <a:ea typeface="Arial"/>
              <a:cs typeface="Arial"/>
              <a:sym typeface="Arial"/>
            </a:endParaRPr>
          </a:p>
        </p:txBody>
      </p:sp>
      <p:sp>
        <p:nvSpPr>
          <p:cNvPr id="486" name="Google Shape;486;g32901f6ef46_0_34"/>
          <p:cNvSpPr txBox="1"/>
          <p:nvPr/>
        </p:nvSpPr>
        <p:spPr>
          <a:xfrm>
            <a:off x="386425" y="3145250"/>
            <a:ext cx="11625300" cy="1535400"/>
          </a:xfrm>
          <a:prstGeom prst="rect">
            <a:avLst/>
          </a:prstGeom>
          <a:noFill/>
          <a:ln>
            <a:noFill/>
          </a:ln>
        </p:spPr>
        <p:txBody>
          <a:bodyPr anchorCtr="0" anchor="t" bIns="91425" lIns="91425" spcFirstLastPara="1" rIns="91425" wrap="square" tIns="91425">
            <a:spAutoFit/>
          </a:bodyPr>
          <a:lstStyle/>
          <a:p>
            <a:pPr indent="0" lvl="0" marL="0" marR="0" rtl="0" algn="l">
              <a:lnSpc>
                <a:spcPct val="163636"/>
              </a:lnSpc>
              <a:spcBef>
                <a:spcPts val="700"/>
              </a:spcBef>
              <a:spcAft>
                <a:spcPts val="0"/>
              </a:spcAft>
              <a:buClr>
                <a:srgbClr val="000000"/>
              </a:buClr>
              <a:buSzPts val="1900"/>
              <a:buFont typeface="Arial"/>
              <a:buNone/>
            </a:pPr>
            <a:r>
              <a:rPr b="1" i="0" lang="en-GB" sz="1900" u="none" cap="none" strike="noStrike">
                <a:solidFill>
                  <a:srgbClr val="1B1C1D"/>
                </a:solidFill>
                <a:latin typeface="Arial"/>
                <a:ea typeface="Arial"/>
                <a:cs typeface="Arial"/>
                <a:sym typeface="Arial"/>
              </a:rPr>
              <a:t>Step 3: Analysing stories with Causal Map</a:t>
            </a:r>
            <a:endParaRPr b="0" i="0" sz="1900" u="none" cap="none" strike="noStrike">
              <a:solidFill>
                <a:srgbClr val="1B1C1D"/>
              </a:solidFill>
              <a:latin typeface="Arial"/>
              <a:ea typeface="Arial"/>
              <a:cs typeface="Arial"/>
              <a:sym typeface="Arial"/>
            </a:endParaRPr>
          </a:p>
          <a:p>
            <a:pPr indent="-336550" lvl="0" marL="457200" marR="0" rtl="0" algn="l">
              <a:lnSpc>
                <a:spcPct val="100000"/>
              </a:lnSpc>
              <a:spcBef>
                <a:spcPts val="700"/>
              </a:spcBef>
              <a:spcAft>
                <a:spcPts val="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used AI (GPT-4o) to identify </a:t>
            </a:r>
            <a:r>
              <a:rPr b="1" i="0" lang="en-GB" sz="1700" u="none" cap="none" strike="noStrike">
                <a:solidFill>
                  <a:srgbClr val="1B1C1D"/>
                </a:solidFill>
                <a:latin typeface="Arial"/>
                <a:ea typeface="Arial"/>
                <a:cs typeface="Arial"/>
                <a:sym typeface="Arial"/>
              </a:rPr>
              <a:t>each and every causal link </a:t>
            </a:r>
            <a:r>
              <a:rPr b="0" i="0" lang="en-GB" sz="1700" u="none" cap="none" strike="noStrike">
                <a:solidFill>
                  <a:srgbClr val="1B1C1D"/>
                </a:solidFill>
                <a:latin typeface="Arial"/>
                <a:ea typeface="Arial"/>
                <a:cs typeface="Arial"/>
                <a:sym typeface="Arial"/>
              </a:rPr>
              <a:t>in the interviews, and for each link, to label the cause and effect.</a:t>
            </a:r>
            <a:endParaRPr b="0" i="0" sz="1700" u="none" cap="none" strike="noStrike">
              <a:solidFill>
                <a:srgbClr val="1B1C1D"/>
              </a:solidFill>
              <a:latin typeface="Arial"/>
              <a:ea typeface="Arial"/>
              <a:cs typeface="Arial"/>
              <a:sym typeface="Arial"/>
            </a:endParaRPr>
          </a:p>
          <a:p>
            <a:pPr indent="0" lvl="0" marL="0" marR="0" rtl="0" algn="l">
              <a:lnSpc>
                <a:spcPct val="163636"/>
              </a:lnSpc>
              <a:spcBef>
                <a:spcPts val="700"/>
              </a:spcBef>
              <a:spcAft>
                <a:spcPts val="700"/>
              </a:spcAft>
              <a:buClr>
                <a:srgbClr val="000000"/>
              </a:buClr>
              <a:buSzPts val="1100"/>
              <a:buFont typeface="Arial"/>
              <a:buNone/>
            </a:pPr>
            <a:r>
              <a:t/>
            </a:r>
            <a:endParaRPr b="0" i="0" sz="1100" u="none" cap="none" strike="noStrike">
              <a:solidFill>
                <a:srgbClr val="1B1C1D"/>
              </a:solidFill>
              <a:highlight>
                <a:srgbClr val="FFFFFF"/>
              </a:highlight>
              <a:latin typeface="Roboto"/>
              <a:ea typeface="Roboto"/>
              <a:cs typeface="Roboto"/>
              <a:sym typeface="Roboto"/>
            </a:endParaRPr>
          </a:p>
        </p:txBody>
      </p:sp>
      <p:pic>
        <p:nvPicPr>
          <p:cNvPr id="487" name="Google Shape;487;g32901f6ef46_0_34"/>
          <p:cNvPicPr preferRelativeResize="0"/>
          <p:nvPr/>
        </p:nvPicPr>
        <p:blipFill rotWithShape="1">
          <a:blip r:embed="rId3">
            <a:alphaModFix/>
          </a:blip>
          <a:srcRect b="0" l="0" r="0" t="0"/>
          <a:stretch/>
        </p:blipFill>
        <p:spPr>
          <a:xfrm>
            <a:off x="3994075" y="4066775"/>
            <a:ext cx="8197924" cy="2752751"/>
          </a:xfrm>
          <a:prstGeom prst="rect">
            <a:avLst/>
          </a:prstGeom>
          <a:noFill/>
          <a:ln>
            <a:noFill/>
          </a:ln>
        </p:spPr>
      </p:pic>
      <p:sp>
        <p:nvSpPr>
          <p:cNvPr id="488" name="Google Shape;488;g32901f6ef46_0_34"/>
          <p:cNvSpPr txBox="1"/>
          <p:nvPr/>
        </p:nvSpPr>
        <p:spPr>
          <a:xfrm>
            <a:off x="386425" y="4389400"/>
            <a:ext cx="3808800" cy="24063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700"/>
              </a:spcBef>
              <a:spcAft>
                <a:spcPts val="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used a</a:t>
            </a:r>
            <a:r>
              <a:rPr b="1" i="0" lang="en-GB" sz="1700" u="none" cap="none" strike="noStrike">
                <a:solidFill>
                  <a:srgbClr val="1B1C1D"/>
                </a:solidFill>
                <a:latin typeface="Arial"/>
                <a:ea typeface="Arial"/>
                <a:cs typeface="Arial"/>
                <a:sym typeface="Arial"/>
              </a:rPr>
              <a:t> “radical zero-shot” approach</a:t>
            </a:r>
            <a:r>
              <a:rPr b="0" i="0" lang="en-GB" sz="1700" u="none" cap="none" strike="noStrike">
                <a:solidFill>
                  <a:srgbClr val="1B1C1D"/>
                </a:solidFill>
                <a:latin typeface="Arial"/>
                <a:ea typeface="Arial"/>
                <a:cs typeface="Arial"/>
                <a:sym typeface="Arial"/>
              </a:rPr>
              <a:t> in which the AI is given no codebook and is simply told to invent its own codes (in Spanish). We gave the AI context about the project.</a:t>
            </a:r>
            <a:endParaRPr b="0" i="0" sz="1700" u="none" cap="none" strike="noStrike">
              <a:solidFill>
                <a:srgbClr val="1B1C1D"/>
              </a:solidFill>
              <a:latin typeface="Arial"/>
              <a:ea typeface="Arial"/>
              <a:cs typeface="Arial"/>
              <a:sym typeface="Arial"/>
            </a:endParaRPr>
          </a:p>
          <a:p>
            <a:pPr indent="-336550" lvl="0" marL="457200" marR="0" rtl="0" algn="l">
              <a:lnSpc>
                <a:spcPct val="100000"/>
              </a:lnSpc>
              <a:spcBef>
                <a:spcPts val="1000"/>
              </a:spcBef>
              <a:spcAft>
                <a:spcPts val="1000"/>
              </a:spcAft>
              <a:buClr>
                <a:srgbClr val="1B1C1D"/>
              </a:buClr>
              <a:buSzPts val="1700"/>
              <a:buFont typeface="Arial"/>
              <a:buChar char="●"/>
            </a:pPr>
            <a:r>
              <a:rPr b="0" i="0" lang="en-GB" sz="1700" u="none" cap="none" strike="noStrike">
                <a:solidFill>
                  <a:srgbClr val="1B1C1D"/>
                </a:solidFill>
                <a:latin typeface="Arial"/>
                <a:ea typeface="Arial"/>
                <a:cs typeface="Arial"/>
                <a:sym typeface="Arial"/>
              </a:rPr>
              <a:t>We found </a:t>
            </a:r>
            <a:r>
              <a:rPr b="1" i="0" lang="en-GB" sz="1700" u="none" cap="none" strike="noStrike">
                <a:solidFill>
                  <a:srgbClr val="1B1C1D"/>
                </a:solidFill>
                <a:latin typeface="Arial"/>
                <a:ea typeface="Arial"/>
                <a:cs typeface="Arial"/>
                <a:sym typeface="Arial"/>
              </a:rPr>
              <a:t>251 causal links </a:t>
            </a:r>
            <a:r>
              <a:rPr b="0" i="0" lang="en-GB" sz="1700" u="none" cap="none" strike="noStrike">
                <a:solidFill>
                  <a:srgbClr val="1B1C1D"/>
                </a:solidFill>
                <a:latin typeface="Arial"/>
                <a:ea typeface="Arial"/>
                <a:cs typeface="Arial"/>
                <a:sym typeface="Arial"/>
              </a:rPr>
              <a:t>mentioned by the respondents</a:t>
            </a:r>
            <a:endParaRPr b="0" i="0" sz="1200" u="none" cap="none" strike="noStrike">
              <a:solidFill>
                <a:srgbClr val="1B1C1D"/>
              </a:solidFill>
              <a:highlight>
                <a:srgbClr val="FFFFFF"/>
              </a:highlight>
              <a:latin typeface="Roboto"/>
              <a:ea typeface="Roboto"/>
              <a:cs typeface="Roboto"/>
              <a:sym typeface="Roboto"/>
            </a:endParaRPr>
          </a:p>
        </p:txBody>
      </p:sp>
      <p:sp>
        <p:nvSpPr>
          <p:cNvPr id="489" name="Google Shape;489;g32901f6ef46_0_34"/>
          <p:cNvSpPr txBox="1"/>
          <p:nvPr/>
        </p:nvSpPr>
        <p:spPr>
          <a:xfrm>
            <a:off x="349849" y="680350"/>
            <a:ext cx="10534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A real-world case study using Qualia</a:t>
            </a:r>
            <a:endParaRPr b="0" i="0" sz="4400" u="none" cap="none" strike="noStrike">
              <a:solidFill>
                <a:srgbClr val="000000"/>
              </a:solidFill>
              <a:latin typeface="Arial"/>
              <a:ea typeface="Arial"/>
              <a:cs typeface="Arial"/>
              <a:sym typeface="Arial"/>
            </a:endParaRPr>
          </a:p>
        </p:txBody>
      </p:sp>
      <p:sp>
        <p:nvSpPr>
          <p:cNvPr id="490" name="Google Shape;490;g32901f6ef46_0_34"/>
          <p:cNvSpPr txBox="1"/>
          <p:nvPr/>
        </p:nvSpPr>
        <p:spPr>
          <a:xfrm>
            <a:off x="0" y="-53100"/>
            <a:ext cx="509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g329925d9904_0_210"/>
          <p:cNvSpPr/>
          <p:nvPr/>
        </p:nvSpPr>
        <p:spPr>
          <a:xfrm>
            <a:off x="0" y="0"/>
            <a:ext cx="12192000" cy="355500"/>
          </a:xfrm>
          <a:prstGeom prst="rect">
            <a:avLst/>
          </a:prstGeom>
          <a:solidFill>
            <a:srgbClr val="1B576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7" name="Google Shape;497;g329925d9904_0_210"/>
          <p:cNvSpPr txBox="1"/>
          <p:nvPr/>
        </p:nvSpPr>
        <p:spPr>
          <a:xfrm>
            <a:off x="521775" y="627075"/>
            <a:ext cx="10943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GB" sz="4400" u="none" cap="none" strike="noStrike">
                <a:solidFill>
                  <a:srgbClr val="000000"/>
                </a:solidFill>
                <a:latin typeface="Arial"/>
                <a:ea typeface="Arial"/>
                <a:cs typeface="Arial"/>
                <a:sym typeface="Arial"/>
              </a:rPr>
              <a:t>References</a:t>
            </a:r>
            <a:endParaRPr b="0" i="0" sz="4400" u="none" cap="none" strike="noStrike">
              <a:solidFill>
                <a:srgbClr val="000000"/>
              </a:solidFill>
              <a:latin typeface="Arial"/>
              <a:ea typeface="Arial"/>
              <a:cs typeface="Arial"/>
              <a:sym typeface="Arial"/>
            </a:endParaRPr>
          </a:p>
        </p:txBody>
      </p:sp>
      <p:sp>
        <p:nvSpPr>
          <p:cNvPr id="498" name="Google Shape;498;g329925d9904_0_210"/>
          <p:cNvSpPr txBox="1"/>
          <p:nvPr/>
        </p:nvSpPr>
        <p:spPr>
          <a:xfrm>
            <a:off x="521775" y="1396575"/>
            <a:ext cx="11558100" cy="4802400"/>
          </a:xfrm>
          <a:prstGeom prst="rect">
            <a:avLst/>
          </a:prstGeom>
          <a:noFill/>
          <a:ln>
            <a:noFill/>
          </a:ln>
        </p:spPr>
        <p:txBody>
          <a:bodyPr anchorCtr="0" anchor="t" bIns="91425" lIns="91425" spcFirstLastPara="1" rIns="91425" wrap="square" tIns="91425">
            <a:spAutoFit/>
          </a:bodyPr>
          <a:lstStyle/>
          <a:p>
            <a:pPr indent="-387350" lvl="0" marL="457200" marR="0" rtl="0" algn="l">
              <a:lnSpc>
                <a:spcPct val="100000"/>
              </a:lnSpc>
              <a:spcBef>
                <a:spcPts val="1000"/>
              </a:spcBef>
              <a:spcAft>
                <a:spcPts val="0"/>
              </a:spcAft>
              <a:buClr>
                <a:srgbClr val="000000"/>
              </a:buClr>
              <a:buSzPts val="2500"/>
              <a:buFont typeface="Arial"/>
              <a:buChar char="●"/>
            </a:pPr>
            <a:r>
              <a:rPr b="0" i="0" lang="en-GB" sz="2500" u="none" cap="none" strike="noStrike">
                <a:solidFill>
                  <a:srgbClr val="000000"/>
                </a:solidFill>
                <a:latin typeface="Arial"/>
                <a:ea typeface="Arial"/>
                <a:cs typeface="Arial"/>
                <a:sym typeface="Arial"/>
              </a:rPr>
              <a:t>Chopra F and Haaland I (2023) Conducting Qualitative Interviews with AI.: 72.</a:t>
            </a:r>
            <a:endParaRPr b="0" i="0" sz="2500" u="none" cap="none" strike="noStrike">
              <a:solidFill>
                <a:srgbClr val="000000"/>
              </a:solidFill>
              <a:latin typeface="Arial"/>
              <a:ea typeface="Arial"/>
              <a:cs typeface="Arial"/>
              <a:sym typeface="Arial"/>
            </a:endParaRPr>
          </a:p>
          <a:p>
            <a:pPr indent="-387350" lvl="0" marL="457200" marR="0" rtl="0" algn="l">
              <a:lnSpc>
                <a:spcPct val="100000"/>
              </a:lnSpc>
              <a:spcBef>
                <a:spcPts val="1000"/>
              </a:spcBef>
              <a:spcAft>
                <a:spcPts val="0"/>
              </a:spcAft>
              <a:buClr>
                <a:srgbClr val="000000"/>
              </a:buClr>
              <a:buSzPts val="2500"/>
              <a:buFont typeface="Arial"/>
              <a:buChar char="●"/>
            </a:pPr>
            <a:r>
              <a:rPr b="0" i="0" lang="en-GB" sz="2500" u="none" cap="none" strike="noStrike">
                <a:solidFill>
                  <a:srgbClr val="000000"/>
                </a:solidFill>
                <a:latin typeface="Arial"/>
                <a:ea typeface="Arial"/>
                <a:cs typeface="Arial"/>
                <a:sym typeface="Arial"/>
              </a:rPr>
              <a:t>Jang ME and Lukasiewicz T (2023) Consistency Analysis of ChatGPT. arXiv preprint arXiv:2303.06273. Epub ahead of print 2023. DOI: </a:t>
            </a:r>
            <a:r>
              <a:rPr b="0" i="0" lang="en-GB" sz="2500" u="sng" cap="none" strike="noStrike">
                <a:solidFill>
                  <a:schemeClr val="hlink"/>
                </a:solidFill>
                <a:latin typeface="Arial"/>
                <a:ea typeface="Arial"/>
                <a:cs typeface="Arial"/>
                <a:sym typeface="Arial"/>
                <a:hlinkClick r:id="rId3"/>
              </a:rPr>
              <a:t>https://doi.org/10.48550/arXiv.2303.06273</a:t>
            </a:r>
            <a:r>
              <a:rPr b="0" i="0" lang="en-GB" sz="2500" u="none" cap="none" strike="noStrike">
                <a:solidFill>
                  <a:srgbClr val="000000"/>
                </a:solidFill>
                <a:latin typeface="Arial"/>
                <a:ea typeface="Arial"/>
                <a:cs typeface="Arial"/>
                <a:sym typeface="Arial"/>
              </a:rPr>
              <a:t>.</a:t>
            </a:r>
            <a:endParaRPr b="0" i="0" sz="2500" u="none" cap="none" strike="noStrike">
              <a:solidFill>
                <a:srgbClr val="000000"/>
              </a:solidFill>
              <a:latin typeface="Arial"/>
              <a:ea typeface="Arial"/>
              <a:cs typeface="Arial"/>
              <a:sym typeface="Arial"/>
            </a:endParaRPr>
          </a:p>
          <a:p>
            <a:pPr indent="-387350" lvl="0" marL="457200" marR="0" rtl="0" algn="l">
              <a:lnSpc>
                <a:spcPct val="100000"/>
              </a:lnSpc>
              <a:spcBef>
                <a:spcPts val="1000"/>
              </a:spcBef>
              <a:spcAft>
                <a:spcPts val="0"/>
              </a:spcAft>
              <a:buClr>
                <a:srgbClr val="000000"/>
              </a:buClr>
              <a:buSzPts val="2500"/>
              <a:buFont typeface="Arial"/>
              <a:buChar char="●"/>
            </a:pPr>
            <a:r>
              <a:rPr b="0" i="0" lang="en-GB" sz="2500" u="none" cap="none" strike="noStrike">
                <a:solidFill>
                  <a:srgbClr val="000000"/>
                </a:solidFill>
                <a:latin typeface="Arial"/>
                <a:ea typeface="Arial"/>
                <a:cs typeface="Arial"/>
                <a:sym typeface="Arial"/>
              </a:rPr>
              <a:t>Ray PP (2023) ChatGPT: A comprehensive review on background, applications, key challenges, bias, ethics, limitations and future scope. Internet of Things and Cyber-Physical Systems 3.</a:t>
            </a:r>
            <a:endParaRPr b="0" i="0" sz="2500" u="none" cap="none" strike="noStrike">
              <a:solidFill>
                <a:srgbClr val="000000"/>
              </a:solidFill>
              <a:latin typeface="Arial"/>
              <a:ea typeface="Arial"/>
              <a:cs typeface="Arial"/>
              <a:sym typeface="Arial"/>
            </a:endParaRPr>
          </a:p>
          <a:p>
            <a:pPr indent="-387350" lvl="0" marL="457200" marR="0" rtl="0" algn="l">
              <a:lnSpc>
                <a:spcPct val="100000"/>
              </a:lnSpc>
              <a:spcBef>
                <a:spcPts val="1000"/>
              </a:spcBef>
              <a:spcAft>
                <a:spcPts val="1000"/>
              </a:spcAft>
              <a:buClr>
                <a:srgbClr val="000000"/>
              </a:buClr>
              <a:buSzPts val="2500"/>
              <a:buFont typeface="Arial"/>
              <a:buChar char="●"/>
            </a:pPr>
            <a:r>
              <a:rPr b="0" i="0" lang="en-GB" sz="2500" u="none" cap="none" strike="noStrike">
                <a:solidFill>
                  <a:srgbClr val="000000"/>
                </a:solidFill>
                <a:latin typeface="Arial"/>
                <a:ea typeface="Arial"/>
                <a:cs typeface="Arial"/>
                <a:sym typeface="Arial"/>
              </a:rPr>
              <a:t>Yuen M (2022) Chatbot market in 2022: Stats, trends, and companies in the growing AI chatbot industry. Insider Intelligence. </a:t>
            </a:r>
            <a:r>
              <a:rPr b="0" i="0" lang="en-GB" sz="2500" u="sng" cap="none" strike="noStrike">
                <a:solidFill>
                  <a:schemeClr val="hlink"/>
                </a:solidFill>
                <a:latin typeface="Arial"/>
                <a:ea typeface="Arial"/>
                <a:cs typeface="Arial"/>
                <a:sym typeface="Arial"/>
                <a:hlinkClick r:id="rId4"/>
              </a:rPr>
              <a:t>https://www.insiderintelligence.com/insights/chatbot-market-stats-trends/</a:t>
            </a:r>
            <a:r>
              <a:rPr b="0" i="0" lang="en-GB" sz="2500" u="none" cap="none" strike="noStrike">
                <a:solidFill>
                  <a:srgbClr val="000000"/>
                </a:solidFill>
                <a:latin typeface="Arial"/>
                <a:ea typeface="Arial"/>
                <a:cs typeface="Arial"/>
                <a:sym typeface="Arial"/>
              </a:rPr>
              <a:t> </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2025-01-20T15:12:12Z</dcterms:created>
  <dc:creator>Gabriele Caldas</dc:creator>
</cp:coreProperties>
</file>